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5"/>
  </p:notesMasterIdLst>
  <p:handoutMasterIdLst>
    <p:handoutMasterId r:id="rId26"/>
  </p:handoutMasterIdLst>
  <p:sldIdLst>
    <p:sldId id="488" r:id="rId2"/>
    <p:sldId id="351" r:id="rId3"/>
    <p:sldId id="450" r:id="rId4"/>
    <p:sldId id="536" r:id="rId5"/>
    <p:sldId id="537" r:id="rId6"/>
    <p:sldId id="538" r:id="rId7"/>
    <p:sldId id="539" r:id="rId8"/>
    <p:sldId id="540" r:id="rId9"/>
    <p:sldId id="541" r:id="rId10"/>
    <p:sldId id="525" r:id="rId11"/>
    <p:sldId id="542" r:id="rId12"/>
    <p:sldId id="543" r:id="rId13"/>
    <p:sldId id="544" r:id="rId14"/>
    <p:sldId id="546" r:id="rId15"/>
    <p:sldId id="547" r:id="rId16"/>
    <p:sldId id="548" r:id="rId17"/>
    <p:sldId id="549" r:id="rId18"/>
    <p:sldId id="557" r:id="rId19"/>
    <p:sldId id="559" r:id="rId20"/>
    <p:sldId id="554" r:id="rId21"/>
    <p:sldId id="552" r:id="rId22"/>
    <p:sldId id="555" r:id="rId23"/>
    <p:sldId id="489"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gc1HJfBtOYKS5AIcjfTNg==" hashData="bNlZqArpdre6+MCsQnWtmmjtuK3nOAvVRTa9hSeUQQzyYdh/bBx99AKQBUaaCsbyq9zG9kXMVUvo2CnsofrJIg=="/>
  <p:extLst>
    <p:ext uri="{EFAFB233-063F-42B5-8137-9DF3F51BA10A}">
      <p15:sldGuideLst xmlns=""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B85"/>
    <a:srgbClr val="FF9999"/>
    <a:srgbClr val="0058A0"/>
    <a:srgbClr val="0060AD"/>
    <a:srgbClr val="03518F"/>
    <a:srgbClr val="02508E"/>
    <a:srgbClr val="055395"/>
    <a:srgbClr val="035394"/>
    <a:srgbClr val="015BA5"/>
    <a:srgbClr val="04579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autoAdjust="0"/>
    <p:restoredTop sz="94927" autoAdjust="0"/>
  </p:normalViewPr>
  <p:slideViewPr>
    <p:cSldViewPr snapToGrid="0">
      <p:cViewPr varScale="1">
        <p:scale>
          <a:sx n="97" d="100"/>
          <a:sy n="97" d="100"/>
        </p:scale>
        <p:origin x="-114" y="-216"/>
      </p:cViewPr>
      <p:guideLst>
        <p:guide orient="horz" pos="2183"/>
        <p:guide pos="2880"/>
      </p:guideLst>
    </p:cSldViewPr>
  </p:slideViewPr>
  <p:notesTextViewPr>
    <p:cViewPr>
      <p:scale>
        <a:sx n="1" d="1"/>
        <a:sy n="1" d="1"/>
      </p:scale>
      <p:origin x="0" y="0"/>
    </p:cViewPr>
  </p:notesTextViewPr>
  <p:sorterViewPr>
    <p:cViewPr>
      <p:scale>
        <a:sx n="100" d="100"/>
        <a:sy n="100" d="100"/>
      </p:scale>
      <p:origin x="0" y="-12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372A4977-8689-4868-A0EC-030DEF6DB86F}" type="datetimeFigureOut">
              <a:rPr kumimoji="1" lang="ja-JP" altLang="en-US" smtClean="0"/>
              <a:t>2018/2/22</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9CF98BC7-6646-4982-86E5-7AD5F7786DF9}" type="slidenum">
              <a:rPr kumimoji="1" lang="ja-JP" altLang="en-US" smtClean="0"/>
              <a:t>‹#›</a:t>
            </a:fld>
            <a:endParaRPr kumimoji="1" lang="ja-JP" altLang="en-US"/>
          </a:p>
        </p:txBody>
      </p:sp>
    </p:spTree>
    <p:extLst>
      <p:ext uri="{BB962C8B-B14F-4D97-AF65-F5344CB8AC3E}">
        <p14:creationId xmlns:p14="http://schemas.microsoft.com/office/powerpoint/2010/main" val="2221167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6BBDE7E9-99B7-464C-B2E1-C838D59F3CFD}" type="datetimeFigureOut">
              <a:rPr kumimoji="1" lang="ja-JP" altLang="en-US" smtClean="0"/>
              <a:t>2018/2/22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2D09BB31-95C1-4A79-918F-4F5B0A03C19D}" type="slidenum">
              <a:rPr kumimoji="1" lang="ja-JP" altLang="en-US" smtClean="0"/>
              <a:t>‹#›</a:t>
            </a:fld>
            <a:endParaRPr kumimoji="1" lang="ja-JP" altLang="en-US"/>
          </a:p>
        </p:txBody>
      </p:sp>
    </p:spTree>
    <p:extLst>
      <p:ext uri="{BB962C8B-B14F-4D97-AF65-F5344CB8AC3E}">
        <p14:creationId xmlns:p14="http://schemas.microsoft.com/office/powerpoint/2010/main" val="3670032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09BB31-95C1-4A79-918F-4F5B0A03C19D}" type="slidenum">
              <a:rPr kumimoji="1" lang="ja-JP" altLang="en-US" smtClean="0"/>
              <a:t>1</a:t>
            </a:fld>
            <a:endParaRPr kumimoji="1" lang="ja-JP" altLang="en-US"/>
          </a:p>
        </p:txBody>
      </p:sp>
    </p:spTree>
    <p:extLst>
      <p:ext uri="{BB962C8B-B14F-4D97-AF65-F5344CB8AC3E}">
        <p14:creationId xmlns:p14="http://schemas.microsoft.com/office/powerpoint/2010/main" val="42109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D09BB31-95C1-4A79-918F-4F5B0A03C19D}" type="slidenum">
              <a:rPr kumimoji="1" lang="ja-JP" altLang="en-US" smtClean="0"/>
              <a:t>23</a:t>
            </a:fld>
            <a:endParaRPr kumimoji="1" lang="ja-JP" altLang="en-US"/>
          </a:p>
        </p:txBody>
      </p:sp>
    </p:spTree>
    <p:extLst>
      <p:ext uri="{BB962C8B-B14F-4D97-AF65-F5344CB8AC3E}">
        <p14:creationId xmlns:p14="http://schemas.microsoft.com/office/powerpoint/2010/main" val="43891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07659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9813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72776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33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407382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63661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12591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14329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387285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282776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349822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85F994-58DE-4D87-BDD2-A37939FE9489}" type="slidenum">
              <a:rPr kumimoji="1" lang="ja-JP" altLang="en-US" smtClean="0"/>
              <a:t>‹#›</a:t>
            </a:fld>
            <a:endParaRPr kumimoji="1" lang="ja-JP" altLang="en-US"/>
          </a:p>
        </p:txBody>
      </p:sp>
    </p:spTree>
    <p:extLst>
      <p:ext uri="{BB962C8B-B14F-4D97-AF65-F5344CB8AC3E}">
        <p14:creationId xmlns:p14="http://schemas.microsoft.com/office/powerpoint/2010/main" val="18302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5F994-58DE-4D87-BDD2-A37939FE9489}" type="slidenum">
              <a:rPr kumimoji="1" lang="ja-JP" altLang="en-US" smtClean="0"/>
              <a:t>‹#›</a:t>
            </a:fld>
            <a:endParaRPr kumimoji="1" lang="ja-JP" altLang="en-US"/>
          </a:p>
        </p:txBody>
      </p:sp>
      <p:pic>
        <p:nvPicPr>
          <p:cNvPr id="8" name="図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664" y="49160"/>
            <a:ext cx="2196818" cy="845574"/>
          </a:xfrm>
          <a:prstGeom prst="rect">
            <a:avLst/>
          </a:prstGeom>
        </p:spPr>
      </p:pic>
    </p:spTree>
    <p:extLst>
      <p:ext uri="{BB962C8B-B14F-4D97-AF65-F5344CB8AC3E}">
        <p14:creationId xmlns:p14="http://schemas.microsoft.com/office/powerpoint/2010/main" val="1617030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61558" y="1966671"/>
            <a:ext cx="8063392" cy="142705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500"/>
              </a:lnSpc>
            </a:pPr>
            <a:r>
              <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地域共生社会の実現のために </a:t>
            </a:r>
            <a:r>
              <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Quality of Life (QOL) </a:t>
            </a: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の向上に資する人材育成 ～</a:t>
            </a:r>
            <a:endPar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サブタイトル 2"/>
          <p:cNvSpPr txBox="1">
            <a:spLocks/>
          </p:cNvSpPr>
          <p:nvPr/>
        </p:nvSpPr>
        <p:spPr>
          <a:xfrm>
            <a:off x="2863205" y="4542920"/>
            <a:ext cx="6101283" cy="1110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　日経ホール</a:t>
            </a:r>
          </a:p>
          <a:p>
            <a:pPr marL="0" indent="0">
              <a:buNone/>
              <a:defRPr/>
            </a:pPr>
            <a:r>
              <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 学長　山田 清志</a:t>
            </a:r>
            <a:endParaRPr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027738" y="6643688"/>
            <a:ext cx="3097212" cy="230187"/>
          </a:xfrm>
          <a:prstGeom prst="rect">
            <a:avLst/>
          </a:prstGeom>
          <a:noFill/>
        </p:spPr>
        <p:txBody>
          <a:bodyPr>
            <a:spAutoFit/>
          </a:bodyPr>
          <a:lstStyle/>
          <a:p>
            <a:pPr algn="r">
              <a:defRPr/>
            </a:pPr>
            <a:r>
              <a:rPr lang="en-US" altLang="ja-JP" sz="900" dirty="0">
                <a:solidFill>
                  <a:schemeClr val="bg2">
                    <a:lumMod val="75000"/>
                  </a:schemeClr>
                </a:solidFill>
                <a:ea typeface="Osaka"/>
                <a:cs typeface="Osaka"/>
              </a:rPr>
              <a:t>Copyright © 2017Tokai University, All Rights Reserved.</a:t>
            </a:r>
            <a:endParaRPr lang="ja-JP" altLang="en-US" sz="900" dirty="0">
              <a:solidFill>
                <a:schemeClr val="bg2">
                  <a:lumMod val="75000"/>
                </a:schemeClr>
              </a:solidFill>
              <a:ea typeface="Osaka"/>
              <a:cs typeface="Osaka"/>
            </a:endParaRPr>
          </a:p>
        </p:txBody>
      </p:sp>
      <p:sp>
        <p:nvSpPr>
          <p:cNvPr id="8" name="テキスト ボックス 7"/>
          <p:cNvSpPr txBox="1"/>
          <p:nvPr/>
        </p:nvSpPr>
        <p:spPr>
          <a:xfrm>
            <a:off x="0" y="165792"/>
            <a:ext cx="9124950" cy="369332"/>
          </a:xfrm>
          <a:prstGeom prst="rect">
            <a:avLst/>
          </a:prstGeom>
          <a:noFill/>
        </p:spPr>
        <p:txBody>
          <a:bodyPr wrap="square" rtlCol="0">
            <a:spAutoFit/>
          </a:bodyPr>
          <a:lstStyle/>
          <a:p>
            <a:pPr algn="ctr"/>
            <a:r>
              <a:rPr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日経　地方創生フォーラム　「官民連携と地域連携で実現する地方創生」</a:t>
            </a:r>
            <a:endParaRPr kumimoji="1" lang="ja-JP" altLang="en-US"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4906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5482" y="2766218"/>
            <a:ext cx="6065201" cy="1325563"/>
          </a:xfrm>
        </p:spPr>
        <p:txBody>
          <a:bodyPr>
            <a:normAutofit fontScale="90000"/>
          </a:bodyPr>
          <a:lstStyle/>
          <a:p>
            <a:r>
              <a:rPr lang="ja-JP" altLang="en-US" dirty="0">
                <a:latin typeface="+mj-ea"/>
                <a:cs typeface="メイリオ"/>
              </a:rPr>
              <a:t>⑤</a:t>
            </a:r>
            <a:r>
              <a:rPr lang="en-US" altLang="ja-JP" dirty="0">
                <a:latin typeface="+mj-ea"/>
                <a:cs typeface="メイリオ"/>
              </a:rPr>
              <a:t>QOL</a:t>
            </a:r>
            <a:r>
              <a:rPr kumimoji="1" lang="en-US" altLang="ja-JP" dirty="0">
                <a:latin typeface="+mj-ea"/>
                <a:cs typeface="メイリオ"/>
              </a:rPr>
              <a:t/>
            </a:r>
            <a:br>
              <a:rPr kumimoji="1" lang="en-US" altLang="ja-JP" dirty="0">
                <a:latin typeface="+mj-ea"/>
                <a:cs typeface="メイリオ"/>
              </a:rPr>
            </a:br>
            <a:r>
              <a:rPr kumimoji="1" lang="en-US" altLang="ja-JP" dirty="0">
                <a:latin typeface="+mj-ea"/>
                <a:cs typeface="メイリオ"/>
              </a:rPr>
              <a:t/>
            </a:r>
            <a:br>
              <a:rPr kumimoji="1" lang="en-US" altLang="ja-JP" dirty="0">
                <a:latin typeface="+mj-ea"/>
                <a:cs typeface="メイリオ"/>
              </a:rPr>
            </a:br>
            <a:r>
              <a:rPr kumimoji="1" lang="ja-JP" altLang="en-US" dirty="0">
                <a:latin typeface="+mj-ea"/>
                <a:cs typeface="メイリオ"/>
              </a:rPr>
              <a:t>学生が大学を卒業し社会の中でどのような働きをするかの１つの指針</a:t>
            </a: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70290"/>
          </a:xfrm>
          <a:prstGeom prst="rect">
            <a:avLst/>
          </a:prstGeom>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13" y="4301826"/>
            <a:ext cx="2802193" cy="140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613" y="2562098"/>
            <a:ext cx="2930014" cy="141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タイトル 1"/>
          <p:cNvSpPr txBox="1">
            <a:spLocks/>
          </p:cNvSpPr>
          <p:nvPr/>
        </p:nvSpPr>
        <p:spPr>
          <a:xfrm>
            <a:off x="407731" y="422794"/>
            <a:ext cx="7507237" cy="1976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年４月</a:t>
            </a:r>
            <a:endParaRPr lang="en-US" altLang="ja-JP"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新学部誕生</a:t>
            </a:r>
            <a:r>
              <a:rPr lang="en-US" altLang="ja-JP"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6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7148" y="639098"/>
            <a:ext cx="940156" cy="341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00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文化社会学部の新設</a:t>
            </a:r>
          </a:p>
        </p:txBody>
      </p:sp>
      <p:sp>
        <p:nvSpPr>
          <p:cNvPr id="18" name="正方形/長方形 17"/>
          <p:cNvSpPr/>
          <p:nvPr/>
        </p:nvSpPr>
        <p:spPr>
          <a:xfrm>
            <a:off x="407731" y="1622325"/>
            <a:ext cx="8264321" cy="90456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紛争や格差の拡大、環境悪化、高齢化等の課題に対応</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新たな世界を切り拓く、新たなアプローチ方法を学ぶ。</a:t>
            </a:r>
            <a:endParaRPr kumimoji="1" lang="ja-JP" altLang="en-US"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角丸四角形 41"/>
          <p:cNvSpPr/>
          <p:nvPr/>
        </p:nvSpPr>
        <p:spPr>
          <a:xfrm>
            <a:off x="451800" y="2713705"/>
            <a:ext cx="3982548" cy="1838631"/>
          </a:xfrm>
          <a:prstGeom prst="roundRect">
            <a:avLst>
              <a:gd name="adj" fmla="val 893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67544" y="2748248"/>
            <a:ext cx="3966804" cy="466899"/>
          </a:xfrm>
        </p:spPr>
        <p:txBody>
          <a:bodyPr>
            <a:noAutofit/>
          </a:bodyPr>
          <a:lstStyle/>
          <a:p>
            <a:pPr algn="ctr"/>
            <a:r>
              <a:rPr kumimoji="1"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多文化理解</a:t>
            </a:r>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4" name="タイトル 1"/>
          <p:cNvSpPr txBox="1">
            <a:spLocks/>
          </p:cNvSpPr>
          <p:nvPr/>
        </p:nvSpPr>
        <p:spPr>
          <a:xfrm>
            <a:off x="451800" y="3080853"/>
            <a:ext cx="3982548" cy="394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グローバルな視点を修得し多文化理解を促進</a:t>
            </a:r>
          </a:p>
        </p:txBody>
      </p:sp>
      <p:sp>
        <p:nvSpPr>
          <p:cNvPr id="35" name="角丸四角形 34"/>
          <p:cNvSpPr/>
          <p:nvPr/>
        </p:nvSpPr>
        <p:spPr>
          <a:xfrm>
            <a:off x="1002890" y="3472220"/>
            <a:ext cx="2890683" cy="2837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アジア学科</a:t>
            </a:r>
          </a:p>
        </p:txBody>
      </p:sp>
      <p:sp>
        <p:nvSpPr>
          <p:cNvPr id="36" name="角丸四角形 35"/>
          <p:cNvSpPr/>
          <p:nvPr/>
        </p:nvSpPr>
        <p:spPr>
          <a:xfrm>
            <a:off x="1002890" y="4180144"/>
            <a:ext cx="2890683" cy="2837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北欧学科</a:t>
            </a:r>
          </a:p>
        </p:txBody>
      </p:sp>
      <p:sp>
        <p:nvSpPr>
          <p:cNvPr id="37" name="角丸四角形 36"/>
          <p:cNvSpPr/>
          <p:nvPr/>
        </p:nvSpPr>
        <p:spPr>
          <a:xfrm>
            <a:off x="1002890" y="3826182"/>
            <a:ext cx="2890683" cy="2837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ヨーロッパアメリカ学科</a:t>
            </a:r>
          </a:p>
        </p:txBody>
      </p:sp>
      <p:sp>
        <p:nvSpPr>
          <p:cNvPr id="50" name="角丸四角形 49"/>
          <p:cNvSpPr/>
          <p:nvPr/>
        </p:nvSpPr>
        <p:spPr>
          <a:xfrm>
            <a:off x="4650175" y="2713705"/>
            <a:ext cx="3982548" cy="1838631"/>
          </a:xfrm>
          <a:prstGeom prst="roundRect">
            <a:avLst>
              <a:gd name="adj" fmla="val 893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タイトル 1"/>
          <p:cNvSpPr txBox="1">
            <a:spLocks/>
          </p:cNvSpPr>
          <p:nvPr/>
        </p:nvSpPr>
        <p:spPr>
          <a:xfrm>
            <a:off x="4665919" y="2748248"/>
            <a:ext cx="3966804" cy="46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言語表現</a:t>
            </a:r>
          </a:p>
        </p:txBody>
      </p:sp>
      <p:sp>
        <p:nvSpPr>
          <p:cNvPr id="52" name="タイトル 1"/>
          <p:cNvSpPr txBox="1">
            <a:spLocks/>
          </p:cNvSpPr>
          <p:nvPr/>
        </p:nvSpPr>
        <p:spPr>
          <a:xfrm>
            <a:off x="4650175" y="3080853"/>
            <a:ext cx="3982548" cy="394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発信力のある高度な言葉のスキルを磨く</a:t>
            </a:r>
          </a:p>
        </p:txBody>
      </p:sp>
      <p:sp>
        <p:nvSpPr>
          <p:cNvPr id="55" name="角丸四角形 54"/>
          <p:cNvSpPr/>
          <p:nvPr/>
        </p:nvSpPr>
        <p:spPr>
          <a:xfrm>
            <a:off x="5201265" y="3826182"/>
            <a:ext cx="2890683" cy="2837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文芸創作学科</a:t>
            </a:r>
          </a:p>
        </p:txBody>
      </p:sp>
      <p:sp>
        <p:nvSpPr>
          <p:cNvPr id="56" name="角丸四角形 55"/>
          <p:cNvSpPr/>
          <p:nvPr/>
        </p:nvSpPr>
        <p:spPr>
          <a:xfrm>
            <a:off x="451800" y="4748982"/>
            <a:ext cx="3982548" cy="1838631"/>
          </a:xfrm>
          <a:prstGeom prst="roundRect">
            <a:avLst>
              <a:gd name="adj" fmla="val 893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a:xfrm>
            <a:off x="467544" y="4783525"/>
            <a:ext cx="3966804" cy="46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メディア</a:t>
            </a:r>
          </a:p>
        </p:txBody>
      </p:sp>
      <p:sp>
        <p:nvSpPr>
          <p:cNvPr id="58" name="タイトル 1"/>
          <p:cNvSpPr txBox="1">
            <a:spLocks/>
          </p:cNvSpPr>
          <p:nvPr/>
        </p:nvSpPr>
        <p:spPr>
          <a:xfrm>
            <a:off x="451800" y="5116130"/>
            <a:ext cx="3982548" cy="394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デジタル時代のメッセージ発信力を磨く</a:t>
            </a:r>
          </a:p>
        </p:txBody>
      </p:sp>
      <p:sp>
        <p:nvSpPr>
          <p:cNvPr id="61" name="角丸四角形 60"/>
          <p:cNvSpPr/>
          <p:nvPr/>
        </p:nvSpPr>
        <p:spPr>
          <a:xfrm>
            <a:off x="1002890" y="5861459"/>
            <a:ext cx="2890683" cy="2837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広報メディア学科</a:t>
            </a:r>
          </a:p>
        </p:txBody>
      </p:sp>
      <p:sp>
        <p:nvSpPr>
          <p:cNvPr id="62" name="角丸四角形 61"/>
          <p:cNvSpPr/>
          <p:nvPr/>
        </p:nvSpPr>
        <p:spPr>
          <a:xfrm>
            <a:off x="4650175" y="4783525"/>
            <a:ext cx="3982548" cy="1838631"/>
          </a:xfrm>
          <a:prstGeom prst="roundRect">
            <a:avLst>
              <a:gd name="adj" fmla="val 893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タイトル 1"/>
          <p:cNvSpPr txBox="1">
            <a:spLocks/>
          </p:cNvSpPr>
          <p:nvPr/>
        </p:nvSpPr>
        <p:spPr>
          <a:xfrm>
            <a:off x="4665919" y="4818068"/>
            <a:ext cx="3966804" cy="46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自立と共生</a:t>
            </a:r>
          </a:p>
        </p:txBody>
      </p:sp>
      <p:sp>
        <p:nvSpPr>
          <p:cNvPr id="64" name="タイトル 1"/>
          <p:cNvSpPr txBox="1">
            <a:spLocks/>
          </p:cNvSpPr>
          <p:nvPr/>
        </p:nvSpPr>
        <p:spPr>
          <a:xfrm>
            <a:off x="4650175" y="5150673"/>
            <a:ext cx="3982548" cy="394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心理・社会面からコミュニケーションを学ぶ</a:t>
            </a:r>
          </a:p>
        </p:txBody>
      </p:sp>
      <p:sp>
        <p:nvSpPr>
          <p:cNvPr id="67" name="角丸四角形 66"/>
          <p:cNvSpPr/>
          <p:nvPr/>
        </p:nvSpPr>
        <p:spPr>
          <a:xfrm>
            <a:off x="5201265" y="5896002"/>
            <a:ext cx="2890683" cy="2837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心理・社会学科</a:t>
            </a:r>
          </a:p>
        </p:txBody>
      </p:sp>
    </p:spTree>
    <p:extLst>
      <p:ext uri="{BB962C8B-B14F-4D97-AF65-F5344CB8AC3E}">
        <p14:creationId xmlns:p14="http://schemas.microsoft.com/office/powerpoint/2010/main" val="370688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北欧と東海大学</a:t>
            </a:r>
          </a:p>
        </p:txBody>
      </p:sp>
      <p:sp>
        <p:nvSpPr>
          <p:cNvPr id="18" name="正方形/長方形 17"/>
          <p:cNvSpPr/>
          <p:nvPr/>
        </p:nvSpPr>
        <p:spPr>
          <a:xfrm>
            <a:off x="407731" y="1622325"/>
            <a:ext cx="8264321" cy="213064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7" name="タイトル 1"/>
          <p:cNvSpPr txBox="1">
            <a:spLocks/>
          </p:cNvSpPr>
          <p:nvPr/>
        </p:nvSpPr>
        <p:spPr>
          <a:xfrm>
            <a:off x="476556" y="3714221"/>
            <a:ext cx="8264321" cy="14599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■現在の北欧社会の文化</a:t>
            </a:r>
            <a:endPar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一人あたりの生産性が高く、生活にも余裕がある。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出生率も高く、年金も破たんしていない。</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幸福度ランキングの上位５か国のうち４か国が北欧諸国。</a:t>
            </a:r>
          </a:p>
        </p:txBody>
      </p:sp>
      <p:sp>
        <p:nvSpPr>
          <p:cNvPr id="3" name="正方形/長方形 2"/>
          <p:cNvSpPr/>
          <p:nvPr/>
        </p:nvSpPr>
        <p:spPr>
          <a:xfrm>
            <a:off x="407729" y="1690862"/>
            <a:ext cx="8264323" cy="2062103"/>
          </a:xfrm>
          <a:prstGeom prst="rect">
            <a:avLst/>
          </a:prstGeom>
        </p:spPr>
        <p:txBody>
          <a:bodyPr wrap="square">
            <a:spAutoFit/>
          </a:bodyPr>
          <a:lstStyle/>
          <a:p>
            <a:r>
              <a:rPr lang="ja-JP" altLang="en-US" sz="2000" b="1" dirty="0">
                <a:solidFill>
                  <a:srgbClr val="0058A0"/>
                </a:solidFill>
                <a:latin typeface="メイリオ" panose="020B0604030504040204" pitchFamily="50" charset="-128"/>
                <a:ea typeface="メイリオ" panose="020B0604030504040204" pitchFamily="50" charset="-128"/>
                <a:cs typeface="メイリオ" panose="020B0604030504040204" pitchFamily="50" charset="-128"/>
              </a:rPr>
              <a:t>■歴史的背景</a:t>
            </a:r>
            <a:endParaRPr lang="en-US" altLang="ja-JP" sz="2000" b="1" dirty="0">
              <a:solidFill>
                <a:srgbClr val="0058A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本学創立者の松前重義博士は、デンマークの教育による国づくりの歴史に啓発されて東海大学を創立することを決意。</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1936</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  東海大学の母胎となる望星学塾を開設。</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1968</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  スウェーデン社会研究所を創設。</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1970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  東海大学ヨーロッパ学術センター開設。</a:t>
            </a:r>
          </a:p>
        </p:txBody>
      </p:sp>
      <p:sp>
        <p:nvSpPr>
          <p:cNvPr id="26" name="正方形/長方形 25"/>
          <p:cNvSpPr/>
          <p:nvPr/>
        </p:nvSpPr>
        <p:spPr>
          <a:xfrm>
            <a:off x="407730" y="5711677"/>
            <a:ext cx="8264322" cy="1015663"/>
          </a:xfrm>
          <a:prstGeom prst="rect">
            <a:avLst/>
          </a:prstGeom>
        </p:spPr>
        <p:txBody>
          <a:bodyPr wrap="square">
            <a:spAutoFit/>
          </a:bodyPr>
          <a:lstStyle/>
          <a:p>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●今後の日本にとって、北欧の社会や文化を再考・再評価すべき。</a:t>
            </a:r>
            <a:endPar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●日本社会と北欧社会の違いを比較し、問題の抽出及び解決を図る。●本学が掲げる</a:t>
            </a:r>
            <a:r>
              <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000" b="1" dirty="0" err="1">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にも</a:t>
            </a:r>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その知見が生かされる。</a:t>
            </a:r>
          </a:p>
        </p:txBody>
      </p:sp>
      <p:sp>
        <p:nvSpPr>
          <p:cNvPr id="28" name="右矢印 27"/>
          <p:cNvSpPr/>
          <p:nvPr/>
        </p:nvSpPr>
        <p:spPr>
          <a:xfrm rot="5400000">
            <a:off x="3450750" y="5181860"/>
            <a:ext cx="560005" cy="49963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3200" dirty="0">
              <a:solidFill>
                <a:schemeClr val="bg1"/>
              </a:solidFill>
              <a:latin typeface="HGP創英角ｺﾞｼｯｸUB" pitchFamily="50" charset="-128"/>
              <a:ea typeface="HGP創英角ｺﾞｼｯｸUB"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261" y="2400084"/>
            <a:ext cx="1779544" cy="1257516"/>
          </a:xfrm>
          <a:prstGeom prst="rect">
            <a:avLst/>
          </a:prstGeom>
        </p:spPr>
      </p:pic>
      <p:sp>
        <p:nvSpPr>
          <p:cNvPr id="38" name="タイトル 1"/>
          <p:cNvSpPr txBox="1">
            <a:spLocks/>
          </p:cNvSpPr>
          <p:nvPr/>
        </p:nvSpPr>
        <p:spPr>
          <a:xfrm>
            <a:off x="6632261" y="3323302"/>
            <a:ext cx="1779544" cy="3342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ヨーロッパ学術センター</a:t>
            </a:r>
            <a:endParaRPr lang="en-US" altLang="ja-JP" sz="1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（デンマーク）</a:t>
            </a:r>
          </a:p>
        </p:txBody>
      </p:sp>
    </p:spTree>
    <p:extLst>
      <p:ext uri="{BB962C8B-B14F-4D97-AF65-F5344CB8AC3E}">
        <p14:creationId xmlns:p14="http://schemas.microsoft.com/office/powerpoint/2010/main" val="120663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健康学部の新設</a:t>
            </a:r>
          </a:p>
        </p:txBody>
      </p:sp>
      <p:sp>
        <p:nvSpPr>
          <p:cNvPr id="18" name="正方形/長方形 17"/>
          <p:cNvSpPr/>
          <p:nvPr/>
        </p:nvSpPr>
        <p:spPr>
          <a:xfrm>
            <a:off x="407731" y="1622324"/>
            <a:ext cx="8264321" cy="112592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「健康」を様々な側面からとらえ、知識と考える力、実行力を身につけ、</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誰もが幸せに暮らせる「健康社会」で活躍する人材を育成</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「健康」を学ぶ、という選択肢</a:t>
            </a:r>
            <a:endParaRPr kumimoji="1" lang="ja-JP" altLang="en-US"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292" y="4799127"/>
            <a:ext cx="2728759" cy="1888409"/>
          </a:xfrm>
          <a:prstGeom prst="rect">
            <a:avLst/>
          </a:prstGeom>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44131" y="2862087"/>
            <a:ext cx="2727921" cy="1888409"/>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7731" y="4799128"/>
            <a:ext cx="2728759" cy="1888408"/>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7731" y="2832587"/>
            <a:ext cx="2728759" cy="1917910"/>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75511" y="4799231"/>
            <a:ext cx="2728759" cy="1888500"/>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2066" y="2875935"/>
            <a:ext cx="1875504" cy="1875504"/>
          </a:xfrm>
          <a:prstGeom prst="rect">
            <a:avLst/>
          </a:prstGeom>
        </p:spPr>
      </p:pic>
    </p:spTree>
    <p:extLst>
      <p:ext uri="{BB962C8B-B14F-4D97-AF65-F5344CB8AC3E}">
        <p14:creationId xmlns:p14="http://schemas.microsoft.com/office/powerpoint/2010/main" val="110140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健康学部健康マネジメント学科</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7441" y="1602659"/>
            <a:ext cx="8372192" cy="5127525"/>
          </a:xfrm>
          <a:prstGeom prst="rect">
            <a:avLst/>
          </a:prstGeom>
        </p:spPr>
      </p:pic>
    </p:spTree>
    <p:extLst>
      <p:ext uri="{BB962C8B-B14F-4D97-AF65-F5344CB8AC3E}">
        <p14:creationId xmlns:p14="http://schemas.microsoft.com/office/powerpoint/2010/main" val="37531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地域創生の取り組み事例</a:t>
            </a:r>
          </a:p>
        </p:txBody>
      </p:sp>
      <p:sp>
        <p:nvSpPr>
          <p:cNvPr id="14" name="タイトル 1"/>
          <p:cNvSpPr txBox="1">
            <a:spLocks/>
          </p:cNvSpPr>
          <p:nvPr/>
        </p:nvSpPr>
        <p:spPr>
          <a:xfrm>
            <a:off x="353960" y="893098"/>
            <a:ext cx="8278763" cy="896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200000"/>
              </a:lnSpc>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 私立大学研究ブランディング事業 採択課題</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グローカル･モニタリングプロジェクト</a:t>
            </a:r>
            <a:endPar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2304" y="3424066"/>
            <a:ext cx="4316341" cy="3353140"/>
          </a:xfrm>
          <a:prstGeom prst="rect">
            <a:avLst/>
          </a:prstGeom>
        </p:spPr>
      </p:pic>
      <p:sp>
        <p:nvSpPr>
          <p:cNvPr id="2" name="正方形/長方形 1"/>
          <p:cNvSpPr/>
          <p:nvPr/>
        </p:nvSpPr>
        <p:spPr>
          <a:xfrm>
            <a:off x="452303" y="1988009"/>
            <a:ext cx="8180419" cy="1372600"/>
          </a:xfrm>
          <a:prstGeom prst="rect">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52304" y="2037170"/>
            <a:ext cx="8180419" cy="1323439"/>
          </a:xfrm>
          <a:prstGeom prst="rect">
            <a:avLst/>
          </a:prstGeom>
        </p:spPr>
        <p:txBody>
          <a:bodyPr wrap="square">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月の熊本地震で本学阿蘇キャンパスが甚大な被害を受けました。</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この経験を踏まえ、大学として実績のある</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衛星による環境・災害監視というグローバルな視点</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地域に密着した</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等を活用して災害情報を共有するローカルな視点</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を結び付けたグローカル・モニタリング・システムを国際的な枠組みで構築し、社会の安全・安心に寄与する大学を目指します。</a:t>
            </a:r>
          </a:p>
        </p:txBody>
      </p:sp>
      <p:grpSp>
        <p:nvGrpSpPr>
          <p:cNvPr id="11" name="グループ化 10"/>
          <p:cNvGrpSpPr/>
          <p:nvPr/>
        </p:nvGrpSpPr>
        <p:grpSpPr>
          <a:xfrm>
            <a:off x="4988886" y="3287089"/>
            <a:ext cx="3624172" cy="3569261"/>
            <a:chOff x="5008550" y="3504660"/>
            <a:chExt cx="2970646" cy="2925637"/>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550" y="3632110"/>
              <a:ext cx="2131951" cy="279818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205" y="3504660"/>
              <a:ext cx="2128991" cy="2794301"/>
            </a:xfrm>
            <a:prstGeom prst="rect">
              <a:avLst/>
            </a:prstGeom>
          </p:spPr>
        </p:pic>
      </p:grpSp>
    </p:spTree>
    <p:extLst>
      <p:ext uri="{BB962C8B-B14F-4D97-AF65-F5344CB8AC3E}">
        <p14:creationId xmlns:p14="http://schemas.microsoft.com/office/powerpoint/2010/main" val="356754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地域創生の取り組み事例</a:t>
            </a:r>
          </a:p>
        </p:txBody>
      </p:sp>
      <p:sp>
        <p:nvSpPr>
          <p:cNvPr id="2" name="正方形/長方形 1"/>
          <p:cNvSpPr/>
          <p:nvPr/>
        </p:nvSpPr>
        <p:spPr>
          <a:xfrm>
            <a:off x="452303" y="1732377"/>
            <a:ext cx="8180419" cy="1064824"/>
          </a:xfrm>
          <a:prstGeom prst="rect">
            <a:avLst/>
          </a:prstGeom>
          <a:no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52304" y="1781538"/>
            <a:ext cx="8180419" cy="1015663"/>
          </a:xfrm>
          <a:prstGeom prst="rect">
            <a:avLst/>
          </a:prstGeom>
        </p:spPr>
        <p:txBody>
          <a:bodyPr wrap="square">
            <a:spAutoFit/>
          </a:bodyPr>
          <a:lstStyle/>
          <a:p>
            <a:r>
              <a:rPr lang="ja-JP" altLang="en-US"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■健康バスとは？</a:t>
            </a:r>
            <a:endParaRPr lang="en-US" altLang="ja-JP" sz="20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「市民に対する健康意識啓発」プロジェクトの一環。</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本学と連携する自治体に健康バスを運行し、各種測定を行う。</a:t>
            </a:r>
          </a:p>
        </p:txBody>
      </p:sp>
      <p:sp>
        <p:nvSpPr>
          <p:cNvPr id="12"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健康バス</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モバイル未病センター</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4490" y="2900515"/>
            <a:ext cx="8158231" cy="3881169"/>
          </a:xfrm>
          <a:prstGeom prst="rect">
            <a:avLst/>
          </a:prstGeom>
        </p:spPr>
      </p:pic>
    </p:spTree>
    <p:extLst>
      <p:ext uri="{BB962C8B-B14F-4D97-AF65-F5344CB8AC3E}">
        <p14:creationId xmlns:p14="http://schemas.microsoft.com/office/powerpoint/2010/main" val="165513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地域創生の取り組み事例</a:t>
            </a:r>
          </a:p>
        </p:txBody>
      </p:sp>
      <p:sp>
        <p:nvSpPr>
          <p:cNvPr id="12"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測定の様子（健康バス）</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80153" y="1681315"/>
            <a:ext cx="3952570" cy="2399074"/>
          </a:xfrm>
          <a:prstGeom prst="rect">
            <a:avLst/>
          </a:prstGeom>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0943" y="4267198"/>
            <a:ext cx="3962400" cy="2399073"/>
          </a:xfrm>
          <a:prstGeom prst="rect">
            <a:avLst/>
          </a:prstGeom>
        </p:spPr>
      </p:pic>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70323" y="4267198"/>
            <a:ext cx="3962400" cy="2399073"/>
          </a:xfrm>
          <a:prstGeom prst="rect">
            <a:avLst/>
          </a:prstGeom>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0942" y="1681315"/>
            <a:ext cx="3962401" cy="2442302"/>
          </a:xfrm>
          <a:prstGeom prst="rect">
            <a:avLst/>
          </a:prstGeom>
        </p:spPr>
      </p:pic>
    </p:spTree>
    <p:extLst>
      <p:ext uri="{BB962C8B-B14F-4D97-AF65-F5344CB8AC3E}">
        <p14:creationId xmlns:p14="http://schemas.microsoft.com/office/powerpoint/2010/main" val="135699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47906" y="1730475"/>
            <a:ext cx="1446028" cy="106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63675" y="1730475"/>
            <a:ext cx="1446029" cy="106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847906" y="2848682"/>
            <a:ext cx="1446028" cy="106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63675" y="2852738"/>
            <a:ext cx="1446026" cy="105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847906" y="3967262"/>
            <a:ext cx="1446028" cy="106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63675" y="3967262"/>
            <a:ext cx="1446028" cy="106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847904" y="5085184"/>
            <a:ext cx="2961797" cy="135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学生・卒業生情報</a:t>
            </a:r>
          </a:p>
        </p:txBody>
      </p:sp>
      <p:sp>
        <p:nvSpPr>
          <p:cNvPr id="12"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キャンパス別学生数</a:t>
            </a:r>
            <a:r>
              <a:rPr lang="ja-JP" altLang="en-US"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2017.5/1</a:t>
            </a:r>
            <a:r>
              <a:rPr lang="ja-JP" altLang="en-US"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現在）</a:t>
            </a:r>
          </a:p>
        </p:txBody>
      </p:sp>
      <p:graphicFrame>
        <p:nvGraphicFramePr>
          <p:cNvPr id="2" name="表 1"/>
          <p:cNvGraphicFramePr>
            <a:graphicFrameLocks noGrp="1"/>
          </p:cNvGraphicFramePr>
          <p:nvPr>
            <p:extLst>
              <p:ext uri="{D42A27DB-BD31-4B8C-83A1-F6EECF244321}">
                <p14:modId xmlns:p14="http://schemas.microsoft.com/office/powerpoint/2010/main" val="1514814395"/>
              </p:ext>
            </p:extLst>
          </p:nvPr>
        </p:nvGraphicFramePr>
        <p:xfrm>
          <a:off x="375832" y="1730478"/>
          <a:ext cx="5355116" cy="4749264"/>
        </p:xfrm>
        <a:graphic>
          <a:graphicData uri="http://schemas.openxmlformats.org/drawingml/2006/table">
            <a:tbl>
              <a:tblPr firstRow="1" bandRow="1">
                <a:tableStyleId>{5C22544A-7EE6-4342-B048-85BDC9FD1C3A}</a:tableStyleId>
              </a:tblPr>
              <a:tblGrid>
                <a:gridCol w="1435388">
                  <a:extLst>
                    <a:ext uri="{9D8B030D-6E8A-4147-A177-3AD203B41FA5}">
                      <a16:colId xmlns="" xmlns:a16="http://schemas.microsoft.com/office/drawing/2014/main" val="20000"/>
                    </a:ext>
                  </a:extLst>
                </a:gridCol>
                <a:gridCol w="2421156">
                  <a:extLst>
                    <a:ext uri="{9D8B030D-6E8A-4147-A177-3AD203B41FA5}">
                      <a16:colId xmlns="" xmlns:a16="http://schemas.microsoft.com/office/drawing/2014/main" val="20001"/>
                    </a:ext>
                  </a:extLst>
                </a:gridCol>
                <a:gridCol w="1498572">
                  <a:extLst>
                    <a:ext uri="{9D8B030D-6E8A-4147-A177-3AD203B41FA5}">
                      <a16:colId xmlns="" xmlns:a16="http://schemas.microsoft.com/office/drawing/2014/main" val="20002"/>
                    </a:ext>
                  </a:extLst>
                </a:gridCol>
              </a:tblGrid>
              <a:tr h="527696">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都道府県</a:t>
                      </a:r>
                    </a:p>
                  </a:txBody>
                  <a:tcPr anchor="ctr"/>
                </a:tc>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キャンパス名</a:t>
                      </a:r>
                    </a:p>
                  </a:txBody>
                  <a:tcPr anchor="ctr"/>
                </a:tc>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学生数</a:t>
                      </a:r>
                    </a:p>
                  </a:txBody>
                  <a:tcPr anchor="ctr"/>
                </a:tc>
                <a:extLst>
                  <a:ext uri="{0D108BD9-81ED-4DB2-BD59-A6C34878D82A}">
                    <a16:rowId xmlns="" xmlns:a16="http://schemas.microsoft.com/office/drawing/2014/main" val="10000"/>
                  </a:ext>
                </a:extLst>
              </a:tr>
              <a:tr h="527696">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北海道</a:t>
                      </a:r>
                    </a:p>
                  </a:txBody>
                  <a:tcPr anchor="ctr">
                    <a:solidFill>
                      <a:schemeClr val="accent4">
                        <a:lumMod val="20000"/>
                        <a:lumOff val="80000"/>
                      </a:schemeClr>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札幌キャンパス</a:t>
                      </a:r>
                    </a:p>
                  </a:txBody>
                  <a:tcPr anchor="ctr">
                    <a:solidFill>
                      <a:schemeClr val="accent4">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1,456</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4">
                        <a:lumMod val="20000"/>
                        <a:lumOff val="80000"/>
                      </a:schemeClr>
                    </a:solidFill>
                  </a:tcPr>
                </a:tc>
                <a:extLst>
                  <a:ext uri="{0D108BD9-81ED-4DB2-BD59-A6C34878D82A}">
                    <a16:rowId xmlns="" xmlns:a16="http://schemas.microsoft.com/office/drawing/2014/main" val="10001"/>
                  </a:ext>
                </a:extLst>
              </a:tr>
              <a:tr h="527696">
                <a:tc rowSpan="2">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東京都</a:t>
                      </a:r>
                    </a:p>
                  </a:txBody>
                  <a:tcPr anchor="ctr">
                    <a:solidFill>
                      <a:schemeClr val="accent1">
                        <a:lumMod val="20000"/>
                        <a:lumOff val="80000"/>
                      </a:schemeClr>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代々木キャンパス</a:t>
                      </a:r>
                    </a:p>
                  </a:txBody>
                  <a:tcPr anchor="ctr">
                    <a:solidFill>
                      <a:schemeClr val="accent1">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684</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1">
                        <a:lumMod val="20000"/>
                        <a:lumOff val="80000"/>
                      </a:schemeClr>
                    </a:solidFill>
                  </a:tcPr>
                </a:tc>
                <a:extLst>
                  <a:ext uri="{0D108BD9-81ED-4DB2-BD59-A6C34878D82A}">
                    <a16:rowId xmlns="" xmlns:a16="http://schemas.microsoft.com/office/drawing/2014/main" val="10002"/>
                  </a:ext>
                </a:extLst>
              </a:tr>
              <a:tr h="527696">
                <a:tc vMerge="1">
                  <a:txBody>
                    <a:bodyPr/>
                    <a:lstStyle/>
                    <a:p>
                      <a:endParaRPr kumimoji="1" lang="ja-JP" altLang="en-US" dirty="0"/>
                    </a:p>
                  </a:txBody>
                  <a:tcPr anchor="ct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高輪キャンパス</a:t>
                      </a:r>
                    </a:p>
                  </a:txBody>
                  <a:tcPr anchor="ctr">
                    <a:solidFill>
                      <a:schemeClr val="accent1">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1,412</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1">
                        <a:lumMod val="20000"/>
                        <a:lumOff val="80000"/>
                      </a:schemeClr>
                    </a:solidFill>
                  </a:tcPr>
                </a:tc>
                <a:extLst>
                  <a:ext uri="{0D108BD9-81ED-4DB2-BD59-A6C34878D82A}">
                    <a16:rowId xmlns="" xmlns:a16="http://schemas.microsoft.com/office/drawing/2014/main" val="10003"/>
                  </a:ext>
                </a:extLst>
              </a:tr>
              <a:tr h="527696">
                <a:tc rowSpan="2">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神奈川県</a:t>
                      </a:r>
                    </a:p>
                  </a:txBody>
                  <a:tcPr anchor="ctr">
                    <a:solidFill>
                      <a:schemeClr val="accent4">
                        <a:lumMod val="20000"/>
                        <a:lumOff val="80000"/>
                      </a:schemeClr>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湘南キャンパス</a:t>
                      </a:r>
                    </a:p>
                  </a:txBody>
                  <a:tcPr anchor="ctr">
                    <a:solidFill>
                      <a:schemeClr val="accent4">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19,230</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4">
                        <a:lumMod val="20000"/>
                        <a:lumOff val="80000"/>
                      </a:schemeClr>
                    </a:solidFill>
                  </a:tcPr>
                </a:tc>
                <a:extLst>
                  <a:ext uri="{0D108BD9-81ED-4DB2-BD59-A6C34878D82A}">
                    <a16:rowId xmlns="" xmlns:a16="http://schemas.microsoft.com/office/drawing/2014/main" val="10004"/>
                  </a:ext>
                </a:extLst>
              </a:tr>
              <a:tr h="527696">
                <a:tc vMerge="1">
                  <a:txBody>
                    <a:bodyPr/>
                    <a:lstStyle/>
                    <a:p>
                      <a:endParaRPr kumimoji="1" lang="ja-JP" altLang="en-US" dirty="0"/>
                    </a:p>
                  </a:txBody>
                  <a:tcPr anchor="ct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伊勢原キャンパス</a:t>
                      </a:r>
                    </a:p>
                  </a:txBody>
                  <a:tcPr anchor="ctr">
                    <a:solidFill>
                      <a:schemeClr val="accent4">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1,538</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4">
                        <a:lumMod val="20000"/>
                        <a:lumOff val="80000"/>
                      </a:schemeClr>
                    </a:solidFill>
                  </a:tcPr>
                </a:tc>
                <a:extLst>
                  <a:ext uri="{0D108BD9-81ED-4DB2-BD59-A6C34878D82A}">
                    <a16:rowId xmlns="" xmlns:a16="http://schemas.microsoft.com/office/drawing/2014/main" val="10005"/>
                  </a:ext>
                </a:extLst>
              </a:tr>
              <a:tr h="527696">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静岡県</a:t>
                      </a:r>
                    </a:p>
                  </a:txBody>
                  <a:tcPr anchor="ctr">
                    <a:solidFill>
                      <a:schemeClr val="accent1">
                        <a:lumMod val="20000"/>
                        <a:lumOff val="80000"/>
                      </a:schemeClr>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清水キャンパス</a:t>
                      </a:r>
                    </a:p>
                  </a:txBody>
                  <a:tcPr anchor="ctr">
                    <a:solidFill>
                      <a:schemeClr val="accent1">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2,188</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1">
                        <a:lumMod val="20000"/>
                        <a:lumOff val="80000"/>
                      </a:schemeClr>
                    </a:solidFill>
                  </a:tcPr>
                </a:tc>
                <a:extLst>
                  <a:ext uri="{0D108BD9-81ED-4DB2-BD59-A6C34878D82A}">
                    <a16:rowId xmlns="" xmlns:a16="http://schemas.microsoft.com/office/drawing/2014/main" val="10006"/>
                  </a:ext>
                </a:extLst>
              </a:tr>
              <a:tr h="527696">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熊本県</a:t>
                      </a:r>
                    </a:p>
                  </a:txBody>
                  <a:tcPr anchor="ctr">
                    <a:solidFill>
                      <a:schemeClr val="accent4">
                        <a:lumMod val="20000"/>
                        <a:lumOff val="80000"/>
                      </a:schemeClr>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熊本キャンパス</a:t>
                      </a:r>
                    </a:p>
                  </a:txBody>
                  <a:tcPr anchor="ctr">
                    <a:solidFill>
                      <a:schemeClr val="accent4">
                        <a:lumMod val="20000"/>
                        <a:lumOff val="80000"/>
                      </a:schemeClr>
                    </a:solidFill>
                  </a:tcPr>
                </a:tc>
                <a:tc>
                  <a:txBody>
                    <a:bodyPr/>
                    <a:lstStyle/>
                    <a:p>
                      <a:pPr algn="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2,167</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4">
                        <a:lumMod val="20000"/>
                        <a:lumOff val="80000"/>
                      </a:schemeClr>
                    </a:solidFill>
                  </a:tcPr>
                </a:tc>
                <a:extLst>
                  <a:ext uri="{0D108BD9-81ED-4DB2-BD59-A6C34878D82A}">
                    <a16:rowId xmlns="" xmlns:a16="http://schemas.microsoft.com/office/drawing/2014/main" val="10007"/>
                  </a:ext>
                </a:extLst>
              </a:tr>
              <a:tr h="527696">
                <a:tc gridSpan="2">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総計</a:t>
                      </a:r>
                    </a:p>
                  </a:txBody>
                  <a:tcPr anchor="ctr">
                    <a:solidFill>
                      <a:schemeClr val="accent1"/>
                    </a:solidFill>
                  </a:tcPr>
                </a:tc>
                <a:tc hMerge="1">
                  <a:txBody>
                    <a:bodyPr/>
                    <a:lstStyle/>
                    <a:p>
                      <a:endParaRPr kumimoji="1" lang="ja-JP" altLang="en-US" dirty="0"/>
                    </a:p>
                  </a:txBody>
                  <a:tcPr anchor="ctr"/>
                </a:tc>
                <a:tc>
                  <a:txBody>
                    <a:bodyPr/>
                    <a:lstStyle/>
                    <a:p>
                      <a:pPr algn="r"/>
                      <a:r>
                        <a:rPr kumimoji="1"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28,675</a:t>
                      </a: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名</a:t>
                      </a:r>
                    </a:p>
                  </a:txBody>
                  <a:tcPr anchor="ctr">
                    <a:solidFill>
                      <a:schemeClr val="accent1"/>
                    </a:solidFill>
                  </a:tcPr>
                </a:tc>
                <a:extLst>
                  <a:ext uri="{0D108BD9-81ED-4DB2-BD59-A6C34878D82A}">
                    <a16:rowId xmlns="" xmlns:a16="http://schemas.microsoft.com/office/drawing/2014/main" val="10008"/>
                  </a:ext>
                </a:extLst>
              </a:tr>
            </a:tbl>
          </a:graphicData>
        </a:graphic>
      </p:graphicFrame>
      <p:sp>
        <p:nvSpPr>
          <p:cNvPr id="75" name="タイトル 1"/>
          <p:cNvSpPr txBox="1">
            <a:spLocks/>
          </p:cNvSpPr>
          <p:nvPr/>
        </p:nvSpPr>
        <p:spPr>
          <a:xfrm>
            <a:off x="5847905" y="2548695"/>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札幌キャンパス</a:t>
            </a:r>
          </a:p>
        </p:txBody>
      </p:sp>
      <p:sp>
        <p:nvSpPr>
          <p:cNvPr id="76" name="タイトル 1"/>
          <p:cNvSpPr txBox="1">
            <a:spLocks/>
          </p:cNvSpPr>
          <p:nvPr/>
        </p:nvSpPr>
        <p:spPr>
          <a:xfrm>
            <a:off x="7363673" y="2556206"/>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代々木キャンパス</a:t>
            </a:r>
          </a:p>
        </p:txBody>
      </p:sp>
      <p:sp>
        <p:nvSpPr>
          <p:cNvPr id="77" name="タイトル 1"/>
          <p:cNvSpPr txBox="1">
            <a:spLocks/>
          </p:cNvSpPr>
          <p:nvPr/>
        </p:nvSpPr>
        <p:spPr>
          <a:xfrm>
            <a:off x="5847906" y="3667535"/>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高輪キャンパス</a:t>
            </a:r>
          </a:p>
        </p:txBody>
      </p:sp>
      <p:sp>
        <p:nvSpPr>
          <p:cNvPr id="78" name="タイトル 1"/>
          <p:cNvSpPr txBox="1">
            <a:spLocks/>
          </p:cNvSpPr>
          <p:nvPr/>
        </p:nvSpPr>
        <p:spPr>
          <a:xfrm>
            <a:off x="7363675" y="3667535"/>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伊勢原キャンパス</a:t>
            </a:r>
          </a:p>
        </p:txBody>
      </p:sp>
      <p:sp>
        <p:nvSpPr>
          <p:cNvPr id="79" name="タイトル 1"/>
          <p:cNvSpPr txBox="1">
            <a:spLocks/>
          </p:cNvSpPr>
          <p:nvPr/>
        </p:nvSpPr>
        <p:spPr>
          <a:xfrm>
            <a:off x="5847906" y="4789708"/>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清水キャンパス</a:t>
            </a:r>
          </a:p>
        </p:txBody>
      </p:sp>
      <p:sp>
        <p:nvSpPr>
          <p:cNvPr id="80" name="タイトル 1"/>
          <p:cNvSpPr txBox="1">
            <a:spLocks/>
          </p:cNvSpPr>
          <p:nvPr/>
        </p:nvSpPr>
        <p:spPr>
          <a:xfrm>
            <a:off x="7363675" y="4779075"/>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熊本キャンパス</a:t>
            </a:r>
          </a:p>
        </p:txBody>
      </p:sp>
      <p:sp>
        <p:nvSpPr>
          <p:cNvPr id="81" name="タイトル 1"/>
          <p:cNvSpPr txBox="1">
            <a:spLocks/>
          </p:cNvSpPr>
          <p:nvPr/>
        </p:nvSpPr>
        <p:spPr>
          <a:xfrm>
            <a:off x="6605788" y="6167989"/>
            <a:ext cx="1446029"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1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湘南キャンパス</a:t>
            </a:r>
          </a:p>
        </p:txBody>
      </p:sp>
    </p:spTree>
    <p:extLst>
      <p:ext uri="{BB962C8B-B14F-4D97-AF65-F5344CB8AC3E}">
        <p14:creationId xmlns:p14="http://schemas.microsoft.com/office/powerpoint/2010/main" val="331372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学生・卒業生情報</a:t>
            </a:r>
          </a:p>
        </p:txBody>
      </p:sp>
      <p:sp>
        <p:nvSpPr>
          <p:cNvPr id="12"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地域別卒業生数</a:t>
            </a:r>
            <a:r>
              <a:rPr lang="ja-JP" altLang="en-US"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2017.4/1</a:t>
            </a:r>
            <a:r>
              <a:rPr lang="ja-JP" altLang="en-US" sz="2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現在）</a:t>
            </a:r>
          </a:p>
        </p:txBody>
      </p:sp>
      <p:graphicFrame>
        <p:nvGraphicFramePr>
          <p:cNvPr id="3" name="表 2"/>
          <p:cNvGraphicFramePr>
            <a:graphicFrameLocks noGrp="1"/>
          </p:cNvGraphicFramePr>
          <p:nvPr>
            <p:extLst>
              <p:ext uri="{D42A27DB-BD31-4B8C-83A1-F6EECF244321}">
                <p14:modId xmlns:p14="http://schemas.microsoft.com/office/powerpoint/2010/main" val="3182022212"/>
              </p:ext>
            </p:extLst>
          </p:nvPr>
        </p:nvGraphicFramePr>
        <p:xfrm>
          <a:off x="407731" y="1730472"/>
          <a:ext cx="4982976" cy="4960686"/>
        </p:xfrm>
        <a:graphic>
          <a:graphicData uri="http://schemas.openxmlformats.org/drawingml/2006/table">
            <a:tbl>
              <a:tblPr firstRow="1" bandRow="1">
                <a:tableStyleId>{5C22544A-7EE6-4342-B048-85BDC9FD1C3A}</a:tableStyleId>
              </a:tblPr>
              <a:tblGrid>
                <a:gridCol w="2491488">
                  <a:extLst>
                    <a:ext uri="{9D8B030D-6E8A-4147-A177-3AD203B41FA5}">
                      <a16:colId xmlns="" xmlns:a16="http://schemas.microsoft.com/office/drawing/2014/main" val="20000"/>
                    </a:ext>
                  </a:extLst>
                </a:gridCol>
                <a:gridCol w="2491488">
                  <a:extLst>
                    <a:ext uri="{9D8B030D-6E8A-4147-A177-3AD203B41FA5}">
                      <a16:colId xmlns="" xmlns:a16="http://schemas.microsoft.com/office/drawing/2014/main" val="20001"/>
                    </a:ext>
                  </a:extLst>
                </a:gridCol>
              </a:tblGrid>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地域</a:t>
                      </a:r>
                    </a:p>
                  </a:txBody>
                  <a:tcPr anchor="ctr"/>
                </a:tc>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人数</a:t>
                      </a:r>
                    </a:p>
                  </a:txBody>
                  <a:tcPr anchor="ctr"/>
                </a:tc>
                <a:extLst>
                  <a:ext uri="{0D108BD9-81ED-4DB2-BD59-A6C34878D82A}">
                    <a16:rowId xmlns="" xmlns:a16="http://schemas.microsoft.com/office/drawing/2014/main" val="10000"/>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北海道地区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8,379</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1"/>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東北地区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8,663</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2"/>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関東地区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128,184</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3"/>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中部地区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35,478</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4"/>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近畿地区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8,523</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5"/>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中国･四国地区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8,143</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6"/>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九州地区</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18,264</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7"/>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その他</a:t>
                      </a:r>
                    </a:p>
                  </a:txBody>
                  <a:tcPr anchor="ctr"/>
                </a:tc>
                <a:tc>
                  <a:txBody>
                    <a:bodyPr/>
                    <a:lstStyle/>
                    <a:p>
                      <a:pPr algn="r"/>
                      <a:r>
                        <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164,310</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8"/>
                  </a:ext>
                </a:extLst>
              </a:tr>
              <a:tr h="493614">
                <a:tc>
                  <a:txBody>
                    <a:bodyPr/>
                    <a:lstStyle/>
                    <a:p>
                      <a:pPr algn="ct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総計</a:t>
                      </a:r>
                    </a:p>
                  </a:txBody>
                  <a:tcPr anchor="ctr"/>
                </a:tc>
                <a:tc>
                  <a:txBody>
                    <a:bodyPr/>
                    <a:lstStyle/>
                    <a:p>
                      <a:pPr algn="r"/>
                      <a:r>
                        <a:rPr kumimoji="1" lang="en-US" altLang="ja-JP" sz="28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383,755</a:t>
                      </a:r>
                      <a:r>
                        <a:rPr kumimoji="1" lang="ja-JP" altLang="en-US" sz="28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名</a:t>
                      </a:r>
                    </a:p>
                  </a:txBody>
                  <a:tcPr anchor="ctr"/>
                </a:tc>
                <a:extLst>
                  <a:ext uri="{0D108BD9-81ED-4DB2-BD59-A6C34878D82A}">
                    <a16:rowId xmlns="" xmlns:a16="http://schemas.microsoft.com/office/drawing/2014/main" val="10009"/>
                  </a:ext>
                </a:extLst>
              </a:tr>
            </a:tbl>
          </a:graphicData>
        </a:graphic>
      </p:graphicFrame>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232" y="1773007"/>
            <a:ext cx="3352800" cy="2228088"/>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232" y="4171214"/>
            <a:ext cx="3352800" cy="2234184"/>
          </a:xfrm>
          <a:prstGeom prst="rect">
            <a:avLst/>
          </a:prstGeom>
        </p:spPr>
      </p:pic>
    </p:spTree>
    <p:extLst>
      <p:ext uri="{BB962C8B-B14F-4D97-AF65-F5344CB8AC3E}">
        <p14:creationId xmlns:p14="http://schemas.microsoft.com/office/powerpoint/2010/main" val="98062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2866" y="3133480"/>
            <a:ext cx="5157019" cy="3416320"/>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創立者松前重義が教育による国づくりを志し</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本学園を創立したのは</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1942</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年。</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今年で、建学</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周年を迎えました。</a:t>
            </a:r>
          </a:p>
          <a:p>
            <a:pPr algn="ct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明日の歴史を担う強い使命感と</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豊かな人間性をもった人材を育てることにより</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調和のとれた文明社会を建設する</a:t>
            </a:r>
          </a:p>
          <a:p>
            <a:pPr algn="ct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学校法人東海大学は</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創立者が教育に託したこの情熱と理想を胸に</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確固たる総合教育研究機関として</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建学</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周年に向けて邁進していきます。</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66" y="1054212"/>
            <a:ext cx="3783314" cy="1822972"/>
          </a:xfrm>
          <a:prstGeom prst="rect">
            <a:avLst/>
          </a:prstGeom>
        </p:spPr>
      </p:pic>
      <p:sp>
        <p:nvSpPr>
          <p:cNvPr id="7" name="正方形/長方形 6"/>
          <p:cNvSpPr/>
          <p:nvPr/>
        </p:nvSpPr>
        <p:spPr>
          <a:xfrm>
            <a:off x="4029731" y="1356394"/>
            <a:ext cx="4833350" cy="1200329"/>
          </a:xfrm>
          <a:prstGeom prst="rect">
            <a:avLst/>
          </a:prstGeom>
        </p:spPr>
        <p:txBody>
          <a:bodyPr wrap="square">
            <a:spAutoFit/>
          </a:bodyPr>
          <a:lstStyle/>
          <a:p>
            <a:pPr algn="ctr"/>
            <a:r>
              <a:rPr lang="zh-CN" altLang="en-US" sz="3600" b="1" dirty="0">
                <a:latin typeface="メイリオ" panose="020B0604030504040204" pitchFamily="50" charset="-128"/>
                <a:ea typeface="メイリオ" panose="020B0604030504040204" pitchFamily="50" charset="-128"/>
                <a:cs typeface="メイリオ" panose="020B0604030504040204" pitchFamily="50" charset="-128"/>
              </a:rPr>
              <a:t>学校法人東海大学</a:t>
            </a:r>
          </a:p>
          <a:p>
            <a:pPr algn="ctr"/>
            <a:r>
              <a:rPr lang="en-US" altLang="zh-CN" sz="3600" b="1" dirty="0">
                <a:latin typeface="メイリオ" panose="020B0604030504040204" pitchFamily="50" charset="-128"/>
                <a:ea typeface="メイリオ" panose="020B0604030504040204" pitchFamily="50" charset="-128"/>
                <a:cs typeface="メイリオ" panose="020B0604030504040204" pitchFamily="50" charset="-128"/>
              </a:rPr>
              <a:t>2017</a:t>
            </a:r>
            <a:r>
              <a:rPr lang="zh-CN" altLang="en-US" sz="3600" b="1" dirty="0">
                <a:latin typeface="メイリオ" panose="020B0604030504040204" pitchFamily="50" charset="-128"/>
                <a:ea typeface="メイリオ" panose="020B0604030504040204" pitchFamily="50" charset="-128"/>
                <a:cs typeface="メイリオ" panose="020B0604030504040204" pitchFamily="50" charset="-128"/>
              </a:rPr>
              <a:t>年  建学</a:t>
            </a:r>
            <a:r>
              <a:rPr lang="en-US" altLang="zh-CN" sz="3600" b="1" dirty="0">
                <a:latin typeface="メイリオ" panose="020B0604030504040204" pitchFamily="50" charset="-128"/>
                <a:ea typeface="メイリオ" panose="020B0604030504040204" pitchFamily="50" charset="-128"/>
                <a:cs typeface="メイリオ" panose="020B0604030504040204" pitchFamily="50" charset="-128"/>
              </a:rPr>
              <a:t>75</a:t>
            </a:r>
            <a:r>
              <a:rPr lang="zh-CN" altLang="en-US" sz="3600" b="1" dirty="0">
                <a:latin typeface="メイリオ" panose="020B0604030504040204" pitchFamily="50" charset="-128"/>
                <a:ea typeface="メイリオ" panose="020B0604030504040204" pitchFamily="50" charset="-128"/>
                <a:cs typeface="メイリオ" panose="020B0604030504040204" pitchFamily="50" charset="-128"/>
              </a:rPr>
              <a:t>周年</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62866" y="4146698"/>
            <a:ext cx="5157019" cy="9888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262" y="2877184"/>
            <a:ext cx="2750197" cy="3491718"/>
          </a:xfrm>
          <a:prstGeom prst="rect">
            <a:avLst/>
          </a:prstGeom>
        </p:spPr>
      </p:pic>
    </p:spTree>
    <p:extLst>
      <p:ext uri="{BB962C8B-B14F-4D97-AF65-F5344CB8AC3E}">
        <p14:creationId xmlns:p14="http://schemas.microsoft.com/office/powerpoint/2010/main" val="357206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p:cNvGrpSpPr/>
          <p:nvPr/>
        </p:nvGrpSpPr>
        <p:grpSpPr>
          <a:xfrm>
            <a:off x="2448123" y="810465"/>
            <a:ext cx="5238281" cy="5715649"/>
            <a:chOff x="1524001" y="999476"/>
            <a:chExt cx="5238281" cy="5715649"/>
          </a:xfrm>
        </p:grpSpPr>
        <p:pic>
          <p:nvPicPr>
            <p:cNvPr id="76" name="図 7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1" y="999476"/>
              <a:ext cx="5238281" cy="5715649"/>
            </a:xfrm>
            <a:prstGeom prst="rect">
              <a:avLst/>
            </a:prstGeom>
          </p:spPr>
        </p:pic>
        <p:sp>
          <p:nvSpPr>
            <p:cNvPr id="42" name="円/楕円 41"/>
            <p:cNvSpPr>
              <a:spLocks noChangeAspect="1"/>
            </p:cNvSpPr>
            <p:nvPr/>
          </p:nvSpPr>
          <p:spPr>
            <a:xfrm>
              <a:off x="1673177" y="5455216"/>
              <a:ext cx="342642" cy="36345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福岡</a:t>
              </a:r>
            </a:p>
          </p:txBody>
        </p:sp>
        <p:sp>
          <p:nvSpPr>
            <p:cNvPr id="43" name="円/楕円 42"/>
            <p:cNvSpPr>
              <a:spLocks noChangeAspect="1"/>
            </p:cNvSpPr>
            <p:nvPr/>
          </p:nvSpPr>
          <p:spPr>
            <a:xfrm>
              <a:off x="4252147" y="4971766"/>
              <a:ext cx="304788"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a:t>
              </a:r>
            </a:p>
          </p:txBody>
        </p:sp>
        <p:sp>
          <p:nvSpPr>
            <p:cNvPr id="44" name="円/楕円 43"/>
            <p:cNvSpPr>
              <a:spLocks noChangeAspect="1"/>
            </p:cNvSpPr>
            <p:nvPr/>
          </p:nvSpPr>
          <p:spPr>
            <a:xfrm>
              <a:off x="4477060" y="4565760"/>
              <a:ext cx="410161" cy="4350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東京</a:t>
              </a:r>
            </a:p>
          </p:txBody>
        </p:sp>
        <p:sp>
          <p:nvSpPr>
            <p:cNvPr id="45" name="円/楕円 44"/>
            <p:cNvSpPr>
              <a:spLocks noChangeAspect="1"/>
            </p:cNvSpPr>
            <p:nvPr/>
          </p:nvSpPr>
          <p:spPr>
            <a:xfrm>
              <a:off x="4161350" y="4662139"/>
              <a:ext cx="304788"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山梨</a:t>
              </a:r>
            </a:p>
          </p:txBody>
        </p:sp>
        <p:sp>
          <p:nvSpPr>
            <p:cNvPr id="46" name="円/楕円 45"/>
            <p:cNvSpPr>
              <a:spLocks noChangeAspect="1"/>
            </p:cNvSpPr>
            <p:nvPr/>
          </p:nvSpPr>
          <p:spPr>
            <a:xfrm>
              <a:off x="5234709" y="1750598"/>
              <a:ext cx="304788" cy="32330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札幌</a:t>
              </a:r>
            </a:p>
          </p:txBody>
        </p:sp>
        <p:sp>
          <p:nvSpPr>
            <p:cNvPr id="53" name="円/楕円 17">
              <a:extLst>
                <a:ext uri="{FF2B5EF4-FFF2-40B4-BE49-F238E27FC236}">
                  <a16:creationId xmlns="" xmlns:a16="http://schemas.microsoft.com/office/drawing/2014/main" id="{A42F8EDB-0F19-4005-A1C0-2BF3D34F9897}"/>
                </a:ext>
              </a:extLst>
            </p:cNvPr>
            <p:cNvSpPr>
              <a:spLocks noChangeAspect="1"/>
            </p:cNvSpPr>
            <p:nvPr/>
          </p:nvSpPr>
          <p:spPr>
            <a:xfrm>
              <a:off x="3778282" y="4657113"/>
              <a:ext cx="304787" cy="3233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岐阜</a:t>
              </a:r>
            </a:p>
          </p:txBody>
        </p:sp>
        <p:sp>
          <p:nvSpPr>
            <p:cNvPr id="54" name="円/楕円 19">
              <a:extLst>
                <a:ext uri="{FF2B5EF4-FFF2-40B4-BE49-F238E27FC236}">
                  <a16:creationId xmlns="" xmlns:a16="http://schemas.microsoft.com/office/drawing/2014/main" id="{3A831A7F-FA40-4DFF-9DED-BF4AF5B94F65}"/>
                </a:ext>
              </a:extLst>
            </p:cNvPr>
            <p:cNvSpPr>
              <a:spLocks noChangeAspect="1"/>
            </p:cNvSpPr>
            <p:nvPr/>
          </p:nvSpPr>
          <p:spPr>
            <a:xfrm>
              <a:off x="4172273" y="4358240"/>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長野</a:t>
              </a:r>
            </a:p>
          </p:txBody>
        </p:sp>
        <p:sp>
          <p:nvSpPr>
            <p:cNvPr id="55" name="円/楕円 19">
              <a:extLst>
                <a:ext uri="{FF2B5EF4-FFF2-40B4-BE49-F238E27FC236}">
                  <a16:creationId xmlns="" xmlns:a16="http://schemas.microsoft.com/office/drawing/2014/main" id="{8A5BBD45-13D1-4379-B496-CE1E5DA68386}"/>
                </a:ext>
              </a:extLst>
            </p:cNvPr>
            <p:cNvSpPr>
              <a:spLocks noChangeAspect="1"/>
            </p:cNvSpPr>
            <p:nvPr/>
          </p:nvSpPr>
          <p:spPr>
            <a:xfrm>
              <a:off x="4514827" y="4209308"/>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栃木</a:t>
              </a:r>
            </a:p>
          </p:txBody>
        </p:sp>
        <p:sp>
          <p:nvSpPr>
            <p:cNvPr id="56" name="円/楕円 19">
              <a:extLst>
                <a:ext uri="{FF2B5EF4-FFF2-40B4-BE49-F238E27FC236}">
                  <a16:creationId xmlns="" xmlns:a16="http://schemas.microsoft.com/office/drawing/2014/main" id="{5C57004F-5D22-4E67-8776-3BE3181190B5}"/>
                </a:ext>
              </a:extLst>
            </p:cNvPr>
            <p:cNvSpPr>
              <a:spLocks noChangeAspect="1"/>
            </p:cNvSpPr>
            <p:nvPr/>
          </p:nvSpPr>
          <p:spPr>
            <a:xfrm>
              <a:off x="4196932" y="3941441"/>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新潟</a:t>
              </a:r>
            </a:p>
          </p:txBody>
        </p:sp>
        <p:sp>
          <p:nvSpPr>
            <p:cNvPr id="57" name="円/楕円 19">
              <a:extLst>
                <a:ext uri="{FF2B5EF4-FFF2-40B4-BE49-F238E27FC236}">
                  <a16:creationId xmlns="" xmlns:a16="http://schemas.microsoft.com/office/drawing/2014/main" id="{B9B7DF9F-A8D8-4A96-BE44-5E5369E166C9}"/>
                </a:ext>
              </a:extLst>
            </p:cNvPr>
            <p:cNvSpPr>
              <a:spLocks noChangeAspect="1"/>
            </p:cNvSpPr>
            <p:nvPr/>
          </p:nvSpPr>
          <p:spPr>
            <a:xfrm>
              <a:off x="4638261" y="3374502"/>
              <a:ext cx="329141" cy="3491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山形</a:t>
              </a:r>
            </a:p>
          </p:txBody>
        </p:sp>
        <p:sp>
          <p:nvSpPr>
            <p:cNvPr id="58" name="円/楕円 19">
              <a:extLst>
                <a:ext uri="{FF2B5EF4-FFF2-40B4-BE49-F238E27FC236}">
                  <a16:creationId xmlns="" xmlns:a16="http://schemas.microsoft.com/office/drawing/2014/main" id="{1C8867BC-1962-4817-9C78-EBF0C3A36D79}"/>
                </a:ext>
              </a:extLst>
            </p:cNvPr>
            <p:cNvSpPr>
              <a:spLocks noChangeAspect="1"/>
            </p:cNvSpPr>
            <p:nvPr/>
          </p:nvSpPr>
          <p:spPr>
            <a:xfrm>
              <a:off x="4780167" y="2983694"/>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秋田</a:t>
              </a:r>
            </a:p>
          </p:txBody>
        </p:sp>
        <p:sp>
          <p:nvSpPr>
            <p:cNvPr id="59" name="円/楕円 23">
              <a:extLst>
                <a:ext uri="{FF2B5EF4-FFF2-40B4-BE49-F238E27FC236}">
                  <a16:creationId xmlns="" xmlns:a16="http://schemas.microsoft.com/office/drawing/2014/main" id="{0ACB6CBC-4040-4597-8EA9-A8098695E134}"/>
                </a:ext>
              </a:extLst>
            </p:cNvPr>
            <p:cNvSpPr>
              <a:spLocks noChangeAspect="1"/>
            </p:cNvSpPr>
            <p:nvPr/>
          </p:nvSpPr>
          <p:spPr>
            <a:xfrm>
              <a:off x="5430975" y="1626522"/>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北海道</a:t>
              </a:r>
            </a:p>
          </p:txBody>
        </p:sp>
        <p:sp>
          <p:nvSpPr>
            <p:cNvPr id="60" name="円/楕円 17">
              <a:extLst>
                <a:ext uri="{FF2B5EF4-FFF2-40B4-BE49-F238E27FC236}">
                  <a16:creationId xmlns="" xmlns:a16="http://schemas.microsoft.com/office/drawing/2014/main" id="{C4691CD2-8058-4D9C-AD3A-2525F9D4A320}"/>
                </a:ext>
              </a:extLst>
            </p:cNvPr>
            <p:cNvSpPr>
              <a:spLocks noChangeAspect="1"/>
            </p:cNvSpPr>
            <p:nvPr/>
          </p:nvSpPr>
          <p:spPr>
            <a:xfrm>
              <a:off x="3719779" y="4333814"/>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石川</a:t>
              </a:r>
            </a:p>
          </p:txBody>
        </p:sp>
        <p:sp>
          <p:nvSpPr>
            <p:cNvPr id="61" name="円/楕円 17">
              <a:extLst>
                <a:ext uri="{FF2B5EF4-FFF2-40B4-BE49-F238E27FC236}">
                  <a16:creationId xmlns="" xmlns:a16="http://schemas.microsoft.com/office/drawing/2014/main" id="{1FE8A094-4DCD-4010-B023-2338CBC54BF9}"/>
                </a:ext>
              </a:extLst>
            </p:cNvPr>
            <p:cNvSpPr>
              <a:spLocks noChangeAspect="1"/>
            </p:cNvSpPr>
            <p:nvPr/>
          </p:nvSpPr>
          <p:spPr>
            <a:xfrm>
              <a:off x="3308958" y="5000835"/>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p>
          </p:txBody>
        </p:sp>
        <p:sp>
          <p:nvSpPr>
            <p:cNvPr id="62" name="円/楕円 17">
              <a:extLst>
                <a:ext uri="{FF2B5EF4-FFF2-40B4-BE49-F238E27FC236}">
                  <a16:creationId xmlns="" xmlns:a16="http://schemas.microsoft.com/office/drawing/2014/main" id="{4C0CAAAA-388E-41D2-A1E5-BA0F6ABD1B80}"/>
                </a:ext>
              </a:extLst>
            </p:cNvPr>
            <p:cNvSpPr>
              <a:spLocks noChangeAspect="1"/>
            </p:cNvSpPr>
            <p:nvPr/>
          </p:nvSpPr>
          <p:spPr>
            <a:xfrm>
              <a:off x="2801296" y="5244139"/>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香川</a:t>
              </a:r>
            </a:p>
          </p:txBody>
        </p:sp>
        <p:sp>
          <p:nvSpPr>
            <p:cNvPr id="63" name="円/楕円 17">
              <a:extLst>
                <a:ext uri="{FF2B5EF4-FFF2-40B4-BE49-F238E27FC236}">
                  <a16:creationId xmlns="" xmlns:a16="http://schemas.microsoft.com/office/drawing/2014/main" id="{6A94872A-0284-4882-A4F6-81043F6BD12D}"/>
                </a:ext>
              </a:extLst>
            </p:cNvPr>
            <p:cNvSpPr>
              <a:spLocks noChangeAspect="1"/>
            </p:cNvSpPr>
            <p:nvPr/>
          </p:nvSpPr>
          <p:spPr>
            <a:xfrm>
              <a:off x="2174109" y="5082489"/>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山口</a:t>
              </a:r>
            </a:p>
          </p:txBody>
        </p:sp>
        <p:sp>
          <p:nvSpPr>
            <p:cNvPr id="64" name="円/楕円 16">
              <a:extLst>
                <a:ext uri="{FF2B5EF4-FFF2-40B4-BE49-F238E27FC236}">
                  <a16:creationId xmlns="" xmlns:a16="http://schemas.microsoft.com/office/drawing/2014/main" id="{288C1F91-D1F1-444D-8AA5-3915B8D36EB7}"/>
                </a:ext>
              </a:extLst>
            </p:cNvPr>
            <p:cNvSpPr>
              <a:spLocks noChangeAspect="1"/>
            </p:cNvSpPr>
            <p:nvPr/>
          </p:nvSpPr>
          <p:spPr>
            <a:xfrm>
              <a:off x="1648752" y="5901245"/>
              <a:ext cx="391491" cy="41527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熊本</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阿蘇</a:t>
              </a:r>
            </a:p>
          </p:txBody>
        </p:sp>
      </p:grp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自治体と東海大学の連携</a:t>
            </a:r>
          </a:p>
        </p:txBody>
      </p:sp>
      <p:sp>
        <p:nvSpPr>
          <p:cNvPr id="5" name="正方形/長方形 4"/>
          <p:cNvSpPr/>
          <p:nvPr/>
        </p:nvSpPr>
        <p:spPr>
          <a:xfrm>
            <a:off x="202652" y="2265330"/>
            <a:ext cx="5236297" cy="1938992"/>
          </a:xfrm>
          <a:prstGeom prst="rect">
            <a:avLst/>
          </a:prstGeom>
        </p:spPr>
        <p:txBody>
          <a:bodyPr wrap="square">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北海道･札幌市･秋田県･大阪府</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岐阜県･栃木県･山口県</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香川県･静岡県･福岡県･長野県</a:t>
            </a: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石川県･山形県･熊本県</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新潟県</a:t>
            </a: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山梨県</a:t>
            </a:r>
          </a:p>
        </p:txBody>
      </p:sp>
      <p:sp>
        <p:nvSpPr>
          <p:cNvPr id="12" name="タイトル 1"/>
          <p:cNvSpPr txBox="1">
            <a:spLocks/>
          </p:cNvSpPr>
          <p:nvPr/>
        </p:nvSpPr>
        <p:spPr>
          <a:xfrm>
            <a:off x="322666" y="1055023"/>
            <a:ext cx="5483794" cy="1125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学生</a:t>
            </a:r>
            <a:r>
              <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UIJ</a:t>
            </a: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ターン</a:t>
            </a:r>
            <a:endPar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就職促進に関する協定を締結</a:t>
            </a:r>
          </a:p>
        </p:txBody>
      </p:sp>
      <p:sp>
        <p:nvSpPr>
          <p:cNvPr id="47" name="テキスト ボックス 46"/>
          <p:cNvSpPr txBox="1"/>
          <p:nvPr/>
        </p:nvSpPr>
        <p:spPr>
          <a:xfrm>
            <a:off x="322665" y="6526335"/>
            <a:ext cx="8566153" cy="253916"/>
          </a:xfrm>
          <a:prstGeom prst="rect">
            <a:avLst/>
          </a:prstGeom>
          <a:noFill/>
        </p:spPr>
        <p:txBody>
          <a:bodyPr wrap="square" lIns="0" rIns="0" rtlCol="0">
            <a:spAutoFit/>
          </a:bodyPr>
          <a:lstStyle/>
          <a:p>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UIJ</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ターン協定を締結した自治体（</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山口は</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12/14</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予定）：計</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自治体、黄丸：付属高校の設置自治体、下線：キャンパス設置自治体</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90" y="4371153"/>
            <a:ext cx="2629947" cy="191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097" y="2143637"/>
            <a:ext cx="2704003" cy="20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225" y="4125371"/>
            <a:ext cx="27305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4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p:cNvGrpSpPr/>
          <p:nvPr/>
        </p:nvGrpSpPr>
        <p:grpSpPr>
          <a:xfrm>
            <a:off x="1771651" y="799451"/>
            <a:ext cx="5238281" cy="5715649"/>
            <a:chOff x="1524001" y="999476"/>
            <a:chExt cx="5238281" cy="5715649"/>
          </a:xfrm>
        </p:grpSpPr>
        <p:pic>
          <p:nvPicPr>
            <p:cNvPr id="76" name="図 7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1" y="999476"/>
              <a:ext cx="5238281" cy="5715649"/>
            </a:xfrm>
            <a:prstGeom prst="rect">
              <a:avLst/>
            </a:prstGeom>
          </p:spPr>
        </p:pic>
        <p:sp>
          <p:nvSpPr>
            <p:cNvPr id="42" name="円/楕円 41"/>
            <p:cNvSpPr>
              <a:spLocks noChangeAspect="1"/>
            </p:cNvSpPr>
            <p:nvPr/>
          </p:nvSpPr>
          <p:spPr>
            <a:xfrm>
              <a:off x="1673177" y="5455216"/>
              <a:ext cx="342642" cy="36345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福岡</a:t>
              </a:r>
            </a:p>
          </p:txBody>
        </p:sp>
        <p:sp>
          <p:nvSpPr>
            <p:cNvPr id="43" name="円/楕円 42"/>
            <p:cNvSpPr>
              <a:spLocks noChangeAspect="1"/>
            </p:cNvSpPr>
            <p:nvPr/>
          </p:nvSpPr>
          <p:spPr>
            <a:xfrm>
              <a:off x="4252147" y="4971766"/>
              <a:ext cx="304788"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a:t>
              </a:r>
            </a:p>
          </p:txBody>
        </p:sp>
        <p:sp>
          <p:nvSpPr>
            <p:cNvPr id="44" name="円/楕円 43"/>
            <p:cNvSpPr>
              <a:spLocks noChangeAspect="1"/>
            </p:cNvSpPr>
            <p:nvPr/>
          </p:nvSpPr>
          <p:spPr>
            <a:xfrm>
              <a:off x="4477060" y="4565760"/>
              <a:ext cx="410161" cy="4350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東京</a:t>
              </a:r>
            </a:p>
          </p:txBody>
        </p:sp>
        <p:sp>
          <p:nvSpPr>
            <p:cNvPr id="45" name="円/楕円 44"/>
            <p:cNvSpPr>
              <a:spLocks noChangeAspect="1"/>
            </p:cNvSpPr>
            <p:nvPr/>
          </p:nvSpPr>
          <p:spPr>
            <a:xfrm>
              <a:off x="4161350" y="4662139"/>
              <a:ext cx="304788"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山梨</a:t>
              </a:r>
            </a:p>
          </p:txBody>
        </p:sp>
        <p:sp>
          <p:nvSpPr>
            <p:cNvPr id="46" name="円/楕円 45"/>
            <p:cNvSpPr>
              <a:spLocks noChangeAspect="1"/>
            </p:cNvSpPr>
            <p:nvPr/>
          </p:nvSpPr>
          <p:spPr>
            <a:xfrm>
              <a:off x="5234709" y="1750598"/>
              <a:ext cx="304788" cy="32330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札幌</a:t>
              </a:r>
            </a:p>
          </p:txBody>
        </p:sp>
        <p:sp>
          <p:nvSpPr>
            <p:cNvPr id="53" name="円/楕円 17">
              <a:extLst>
                <a:ext uri="{FF2B5EF4-FFF2-40B4-BE49-F238E27FC236}">
                  <a16:creationId xmlns="" xmlns:a16="http://schemas.microsoft.com/office/drawing/2014/main" id="{A42F8EDB-0F19-4005-A1C0-2BF3D34F9897}"/>
                </a:ext>
              </a:extLst>
            </p:cNvPr>
            <p:cNvSpPr>
              <a:spLocks noChangeAspect="1"/>
            </p:cNvSpPr>
            <p:nvPr/>
          </p:nvSpPr>
          <p:spPr>
            <a:xfrm>
              <a:off x="3778282" y="4657113"/>
              <a:ext cx="304787" cy="3233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岐阜</a:t>
              </a:r>
            </a:p>
          </p:txBody>
        </p:sp>
        <p:sp>
          <p:nvSpPr>
            <p:cNvPr id="54" name="円/楕円 19">
              <a:extLst>
                <a:ext uri="{FF2B5EF4-FFF2-40B4-BE49-F238E27FC236}">
                  <a16:creationId xmlns="" xmlns:a16="http://schemas.microsoft.com/office/drawing/2014/main" id="{3A831A7F-FA40-4DFF-9DED-BF4AF5B94F65}"/>
                </a:ext>
              </a:extLst>
            </p:cNvPr>
            <p:cNvSpPr>
              <a:spLocks noChangeAspect="1"/>
            </p:cNvSpPr>
            <p:nvPr/>
          </p:nvSpPr>
          <p:spPr>
            <a:xfrm>
              <a:off x="4172273" y="4358240"/>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長野</a:t>
              </a:r>
            </a:p>
          </p:txBody>
        </p:sp>
        <p:sp>
          <p:nvSpPr>
            <p:cNvPr id="55" name="円/楕円 19">
              <a:extLst>
                <a:ext uri="{FF2B5EF4-FFF2-40B4-BE49-F238E27FC236}">
                  <a16:creationId xmlns="" xmlns:a16="http://schemas.microsoft.com/office/drawing/2014/main" id="{8A5BBD45-13D1-4379-B496-CE1E5DA68386}"/>
                </a:ext>
              </a:extLst>
            </p:cNvPr>
            <p:cNvSpPr>
              <a:spLocks noChangeAspect="1"/>
            </p:cNvSpPr>
            <p:nvPr/>
          </p:nvSpPr>
          <p:spPr>
            <a:xfrm>
              <a:off x="4514827" y="4209308"/>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栃木</a:t>
              </a:r>
            </a:p>
          </p:txBody>
        </p:sp>
        <p:sp>
          <p:nvSpPr>
            <p:cNvPr id="56" name="円/楕円 19">
              <a:extLst>
                <a:ext uri="{FF2B5EF4-FFF2-40B4-BE49-F238E27FC236}">
                  <a16:creationId xmlns="" xmlns:a16="http://schemas.microsoft.com/office/drawing/2014/main" id="{5C57004F-5D22-4E67-8776-3BE3181190B5}"/>
                </a:ext>
              </a:extLst>
            </p:cNvPr>
            <p:cNvSpPr>
              <a:spLocks noChangeAspect="1"/>
            </p:cNvSpPr>
            <p:nvPr/>
          </p:nvSpPr>
          <p:spPr>
            <a:xfrm>
              <a:off x="4196932" y="3941441"/>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新潟</a:t>
              </a:r>
            </a:p>
          </p:txBody>
        </p:sp>
        <p:sp>
          <p:nvSpPr>
            <p:cNvPr id="57" name="円/楕円 19">
              <a:extLst>
                <a:ext uri="{FF2B5EF4-FFF2-40B4-BE49-F238E27FC236}">
                  <a16:creationId xmlns="" xmlns:a16="http://schemas.microsoft.com/office/drawing/2014/main" id="{B9B7DF9F-A8D8-4A96-BE44-5E5369E166C9}"/>
                </a:ext>
              </a:extLst>
            </p:cNvPr>
            <p:cNvSpPr>
              <a:spLocks noChangeAspect="1"/>
            </p:cNvSpPr>
            <p:nvPr/>
          </p:nvSpPr>
          <p:spPr>
            <a:xfrm>
              <a:off x="4638261" y="3374502"/>
              <a:ext cx="329141" cy="3491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山形</a:t>
              </a:r>
            </a:p>
          </p:txBody>
        </p:sp>
        <p:sp>
          <p:nvSpPr>
            <p:cNvPr id="58" name="円/楕円 19">
              <a:extLst>
                <a:ext uri="{FF2B5EF4-FFF2-40B4-BE49-F238E27FC236}">
                  <a16:creationId xmlns="" xmlns:a16="http://schemas.microsoft.com/office/drawing/2014/main" id="{1C8867BC-1962-4817-9C78-EBF0C3A36D79}"/>
                </a:ext>
              </a:extLst>
            </p:cNvPr>
            <p:cNvSpPr>
              <a:spLocks noChangeAspect="1"/>
            </p:cNvSpPr>
            <p:nvPr/>
          </p:nvSpPr>
          <p:spPr>
            <a:xfrm>
              <a:off x="4780167" y="2983694"/>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秋田</a:t>
              </a:r>
            </a:p>
          </p:txBody>
        </p:sp>
        <p:sp>
          <p:nvSpPr>
            <p:cNvPr id="59" name="円/楕円 23">
              <a:extLst>
                <a:ext uri="{FF2B5EF4-FFF2-40B4-BE49-F238E27FC236}">
                  <a16:creationId xmlns="" xmlns:a16="http://schemas.microsoft.com/office/drawing/2014/main" id="{0ACB6CBC-4040-4597-8EA9-A8098695E134}"/>
                </a:ext>
              </a:extLst>
            </p:cNvPr>
            <p:cNvSpPr>
              <a:spLocks noChangeAspect="1"/>
            </p:cNvSpPr>
            <p:nvPr/>
          </p:nvSpPr>
          <p:spPr>
            <a:xfrm>
              <a:off x="5430975" y="1626522"/>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北海道</a:t>
              </a:r>
            </a:p>
          </p:txBody>
        </p:sp>
        <p:sp>
          <p:nvSpPr>
            <p:cNvPr id="60" name="円/楕円 17">
              <a:extLst>
                <a:ext uri="{FF2B5EF4-FFF2-40B4-BE49-F238E27FC236}">
                  <a16:creationId xmlns="" xmlns:a16="http://schemas.microsoft.com/office/drawing/2014/main" id="{C4691CD2-8058-4D9C-AD3A-2525F9D4A320}"/>
                </a:ext>
              </a:extLst>
            </p:cNvPr>
            <p:cNvSpPr>
              <a:spLocks noChangeAspect="1"/>
            </p:cNvSpPr>
            <p:nvPr/>
          </p:nvSpPr>
          <p:spPr>
            <a:xfrm>
              <a:off x="3719779" y="4333814"/>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石川</a:t>
              </a:r>
            </a:p>
          </p:txBody>
        </p:sp>
        <p:sp>
          <p:nvSpPr>
            <p:cNvPr id="61" name="円/楕円 17">
              <a:extLst>
                <a:ext uri="{FF2B5EF4-FFF2-40B4-BE49-F238E27FC236}">
                  <a16:creationId xmlns="" xmlns:a16="http://schemas.microsoft.com/office/drawing/2014/main" id="{1FE8A094-4DCD-4010-B023-2338CBC54BF9}"/>
                </a:ext>
              </a:extLst>
            </p:cNvPr>
            <p:cNvSpPr>
              <a:spLocks noChangeAspect="1"/>
            </p:cNvSpPr>
            <p:nvPr/>
          </p:nvSpPr>
          <p:spPr>
            <a:xfrm>
              <a:off x="3308958" y="5000835"/>
              <a:ext cx="304787" cy="323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p>
          </p:txBody>
        </p:sp>
        <p:sp>
          <p:nvSpPr>
            <p:cNvPr id="62" name="円/楕円 17">
              <a:extLst>
                <a:ext uri="{FF2B5EF4-FFF2-40B4-BE49-F238E27FC236}">
                  <a16:creationId xmlns="" xmlns:a16="http://schemas.microsoft.com/office/drawing/2014/main" id="{4C0CAAAA-388E-41D2-A1E5-BA0F6ABD1B80}"/>
                </a:ext>
              </a:extLst>
            </p:cNvPr>
            <p:cNvSpPr>
              <a:spLocks noChangeAspect="1"/>
            </p:cNvSpPr>
            <p:nvPr/>
          </p:nvSpPr>
          <p:spPr>
            <a:xfrm>
              <a:off x="2801296" y="5244139"/>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香川</a:t>
              </a:r>
            </a:p>
          </p:txBody>
        </p:sp>
        <p:sp>
          <p:nvSpPr>
            <p:cNvPr id="63" name="円/楕円 17">
              <a:extLst>
                <a:ext uri="{FF2B5EF4-FFF2-40B4-BE49-F238E27FC236}">
                  <a16:creationId xmlns="" xmlns:a16="http://schemas.microsoft.com/office/drawing/2014/main" id="{6A94872A-0284-4882-A4F6-81043F6BD12D}"/>
                </a:ext>
              </a:extLst>
            </p:cNvPr>
            <p:cNvSpPr>
              <a:spLocks noChangeAspect="1"/>
            </p:cNvSpPr>
            <p:nvPr/>
          </p:nvSpPr>
          <p:spPr>
            <a:xfrm>
              <a:off x="2174109" y="5082489"/>
              <a:ext cx="304787" cy="323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山口</a:t>
              </a:r>
            </a:p>
          </p:txBody>
        </p:sp>
        <p:sp>
          <p:nvSpPr>
            <p:cNvPr id="64" name="円/楕円 16">
              <a:extLst>
                <a:ext uri="{FF2B5EF4-FFF2-40B4-BE49-F238E27FC236}">
                  <a16:creationId xmlns="" xmlns:a16="http://schemas.microsoft.com/office/drawing/2014/main" id="{288C1F91-D1F1-444D-8AA5-3915B8D36EB7}"/>
                </a:ext>
              </a:extLst>
            </p:cNvPr>
            <p:cNvSpPr>
              <a:spLocks noChangeAspect="1"/>
            </p:cNvSpPr>
            <p:nvPr/>
          </p:nvSpPr>
          <p:spPr>
            <a:xfrm>
              <a:off x="1648752" y="5901245"/>
              <a:ext cx="391491" cy="41527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熊本</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阿蘇</a:t>
              </a:r>
            </a:p>
          </p:txBody>
        </p:sp>
      </p:grpSp>
      <p:cxnSp>
        <p:nvCxnSpPr>
          <p:cNvPr id="51" name="直線コネクタ 50"/>
          <p:cNvCxnSpPr>
            <a:stCxn id="46" idx="6"/>
            <a:endCxn id="49" idx="1"/>
          </p:cNvCxnSpPr>
          <p:nvPr/>
        </p:nvCxnSpPr>
        <p:spPr>
          <a:xfrm>
            <a:off x="5787147" y="1712224"/>
            <a:ext cx="1213604" cy="3497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cxnSpLocks/>
            <a:stCxn id="44" idx="6"/>
          </p:cNvCxnSpPr>
          <p:nvPr/>
        </p:nvCxnSpPr>
        <p:spPr>
          <a:xfrm flipV="1">
            <a:off x="5134871" y="4365735"/>
            <a:ext cx="916333" cy="217538"/>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自治体と東海大学の連携</a:t>
            </a:r>
          </a:p>
        </p:txBody>
      </p:sp>
      <p:sp>
        <p:nvSpPr>
          <p:cNvPr id="2" name="正方形/長方形 1"/>
          <p:cNvSpPr/>
          <p:nvPr/>
        </p:nvSpPr>
        <p:spPr>
          <a:xfrm>
            <a:off x="404678" y="2439462"/>
            <a:ext cx="3872775" cy="1651180"/>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04680" y="2477990"/>
            <a:ext cx="3872773" cy="1631216"/>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経済動向と採用に関するデータを分析し、各地域企業が求める人材情報を自治体と共有、ＵＩＪターンを促進させ、都心キャンパスが地方創生の拠点となる。</a:t>
            </a:r>
          </a:p>
        </p:txBody>
      </p:sp>
      <p:sp>
        <p:nvSpPr>
          <p:cNvPr id="12" name="タイトル 1"/>
          <p:cNvSpPr txBox="1">
            <a:spLocks/>
          </p:cNvSpPr>
          <p:nvPr/>
        </p:nvSpPr>
        <p:spPr>
          <a:xfrm>
            <a:off x="276447" y="991225"/>
            <a:ext cx="5056157" cy="1331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全国区大学型</a:t>
            </a:r>
            <a:r>
              <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UIJ</a:t>
            </a: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ターン</a:t>
            </a:r>
            <a:endPar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促進プログラム構想</a:t>
            </a:r>
          </a:p>
        </p:txBody>
      </p:sp>
      <p:sp>
        <p:nvSpPr>
          <p:cNvPr id="47" name="テキスト ボックス 46"/>
          <p:cNvSpPr txBox="1"/>
          <p:nvPr/>
        </p:nvSpPr>
        <p:spPr>
          <a:xfrm>
            <a:off x="2341066" y="6420005"/>
            <a:ext cx="6193334" cy="430887"/>
          </a:xfrm>
          <a:prstGeom prst="rect">
            <a:avLst/>
          </a:prstGeom>
          <a:noFill/>
        </p:spPr>
        <p:txBody>
          <a:bodyPr wrap="square" lIns="0" rIns="0" rtlCol="0">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UIJ</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ターン協定を締結した自治体（</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山口は</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日予定）：計</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自治体</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黄丸：付属高校の設置自治体、下線：キャンパス設置自治体</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181902" y="5658076"/>
            <a:ext cx="1609725" cy="901607"/>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熊本・阿蘇キャンパス</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農業経営、観光、医療福祉などの特色のある専門教育・研究をベースとした地方創生</a:t>
            </a:r>
          </a:p>
        </p:txBody>
      </p:sp>
      <p:grpSp>
        <p:nvGrpSpPr>
          <p:cNvPr id="86" name="グループ化 85"/>
          <p:cNvGrpSpPr/>
          <p:nvPr/>
        </p:nvGrpSpPr>
        <p:grpSpPr>
          <a:xfrm>
            <a:off x="5221634" y="2678482"/>
            <a:ext cx="3728878" cy="3734250"/>
            <a:chOff x="5221634" y="2678482"/>
            <a:chExt cx="3728878" cy="3734250"/>
          </a:xfrm>
        </p:grpSpPr>
        <p:cxnSp>
          <p:nvCxnSpPr>
            <p:cNvPr id="85" name="直線コネクタ 84"/>
            <p:cNvCxnSpPr/>
            <p:nvPr/>
          </p:nvCxnSpPr>
          <p:spPr>
            <a:xfrm>
              <a:off x="5803554" y="4565760"/>
              <a:ext cx="243557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098011" y="3549068"/>
              <a:ext cx="0" cy="201837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フリーフォーム 68"/>
            <p:cNvSpPr/>
            <p:nvPr/>
          </p:nvSpPr>
          <p:spPr>
            <a:xfrm>
              <a:off x="6518119" y="2678482"/>
              <a:ext cx="1159783" cy="1159783"/>
            </a:xfrm>
            <a:custGeom>
              <a:avLst/>
              <a:gdLst>
                <a:gd name="connsiteX0" fmla="*/ 0 w 1021732"/>
                <a:gd name="connsiteY0" fmla="*/ 510866 h 1021732"/>
                <a:gd name="connsiteX1" fmla="*/ 510866 w 1021732"/>
                <a:gd name="connsiteY1" fmla="*/ 0 h 1021732"/>
                <a:gd name="connsiteX2" fmla="*/ 1021732 w 1021732"/>
                <a:gd name="connsiteY2" fmla="*/ 510866 h 1021732"/>
                <a:gd name="connsiteX3" fmla="*/ 510866 w 1021732"/>
                <a:gd name="connsiteY3" fmla="*/ 1021732 h 1021732"/>
                <a:gd name="connsiteX4" fmla="*/ 0 w 1021732"/>
                <a:gd name="connsiteY4" fmla="*/ 510866 h 102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732" h="1021732">
                  <a:moveTo>
                    <a:pt x="0" y="510866"/>
                  </a:moveTo>
                  <a:cubicBezTo>
                    <a:pt x="0" y="228722"/>
                    <a:pt x="228722" y="0"/>
                    <a:pt x="510866" y="0"/>
                  </a:cubicBezTo>
                  <a:cubicBezTo>
                    <a:pt x="793010" y="0"/>
                    <a:pt x="1021732" y="228722"/>
                    <a:pt x="1021732" y="510866"/>
                  </a:cubicBezTo>
                  <a:cubicBezTo>
                    <a:pt x="1021732" y="793010"/>
                    <a:pt x="793010" y="1021732"/>
                    <a:pt x="510866" y="1021732"/>
                  </a:cubicBezTo>
                  <a:cubicBezTo>
                    <a:pt x="228722" y="1021732"/>
                    <a:pt x="0" y="793010"/>
                    <a:pt x="0" y="51086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5344" tIns="155344" rIns="155344" bIns="155344" numCol="1" spcCol="1270" anchor="ctr" anchorCtr="0">
              <a:noAutofit/>
            </a:bodyPr>
            <a:lstStyle/>
            <a:p>
              <a:pPr lvl="0" algn="ctr" defTabSz="400050">
                <a:lnSpc>
                  <a:spcPct val="90000"/>
                </a:lnSpc>
                <a:spcBef>
                  <a:spcPct val="0"/>
                </a:spcBef>
                <a:spcAft>
                  <a:spcPct val="35000"/>
                </a:spcAft>
              </a:pPr>
              <a:r>
                <a:rPr kumimoji="1" lang="en-US" altLang="ja-JP" sz="1000" b="1" kern="1200" dirty="0">
                  <a:latin typeface="メイリオ" panose="020B0604030504040204" pitchFamily="50" charset="-128"/>
                  <a:ea typeface="メイリオ" panose="020B0604030504040204" pitchFamily="50" charset="-128"/>
                  <a:cs typeface="メイリオ" panose="020B0604030504040204" pitchFamily="50" charset="-128"/>
                </a:rPr>
                <a:t>To-Collabo</a:t>
              </a:r>
              <a:r>
                <a:rPr kumimoji="1" lang="ja-JP" altLang="en-US" sz="1000" b="1" kern="1200" dirty="0">
                  <a:latin typeface="メイリオ" panose="020B0604030504040204" pitchFamily="50" charset="-128"/>
                  <a:ea typeface="メイリオ" panose="020B0604030504040204" pitchFamily="50" charset="-128"/>
                  <a:cs typeface="メイリオ" panose="020B0604030504040204" pitchFamily="50" charset="-128"/>
                </a:rPr>
                <a:t>プログラムによるキャンパス設置自治体との包括的協定</a:t>
              </a:r>
            </a:p>
          </p:txBody>
        </p:sp>
        <p:sp>
          <p:nvSpPr>
            <p:cNvPr id="71" name="フリーフォーム 70"/>
            <p:cNvSpPr/>
            <p:nvPr/>
          </p:nvSpPr>
          <p:spPr>
            <a:xfrm>
              <a:off x="7786672" y="3980484"/>
              <a:ext cx="1163840" cy="1163840"/>
            </a:xfrm>
            <a:custGeom>
              <a:avLst/>
              <a:gdLst>
                <a:gd name="connsiteX0" fmla="*/ 0 w 1021732"/>
                <a:gd name="connsiteY0" fmla="*/ 510866 h 1021732"/>
                <a:gd name="connsiteX1" fmla="*/ 510866 w 1021732"/>
                <a:gd name="connsiteY1" fmla="*/ 0 h 1021732"/>
                <a:gd name="connsiteX2" fmla="*/ 1021732 w 1021732"/>
                <a:gd name="connsiteY2" fmla="*/ 510866 h 1021732"/>
                <a:gd name="connsiteX3" fmla="*/ 510866 w 1021732"/>
                <a:gd name="connsiteY3" fmla="*/ 1021732 h 1021732"/>
                <a:gd name="connsiteX4" fmla="*/ 0 w 1021732"/>
                <a:gd name="connsiteY4" fmla="*/ 510866 h 102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732" h="1021732">
                  <a:moveTo>
                    <a:pt x="0" y="510866"/>
                  </a:moveTo>
                  <a:cubicBezTo>
                    <a:pt x="0" y="228722"/>
                    <a:pt x="228722" y="0"/>
                    <a:pt x="510866" y="0"/>
                  </a:cubicBezTo>
                  <a:cubicBezTo>
                    <a:pt x="793010" y="0"/>
                    <a:pt x="1021732" y="228722"/>
                    <a:pt x="1021732" y="510866"/>
                  </a:cubicBezTo>
                  <a:cubicBezTo>
                    <a:pt x="1021732" y="793010"/>
                    <a:pt x="793010" y="1021732"/>
                    <a:pt x="510866" y="1021732"/>
                  </a:cubicBezTo>
                  <a:cubicBezTo>
                    <a:pt x="228722" y="1021732"/>
                    <a:pt x="0" y="793010"/>
                    <a:pt x="0" y="51086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55344" tIns="155344" rIns="155344" bIns="155344" numCol="1" spcCol="1270" anchor="ctr" anchorCtr="0">
              <a:noAutofit/>
            </a:bodyPr>
            <a:lstStyle/>
            <a:p>
              <a:pPr lvl="0" algn="ctr" defTabSz="400050">
                <a:lnSpc>
                  <a:spcPct val="90000"/>
                </a:lnSpc>
                <a:spcBef>
                  <a:spcPct val="0"/>
                </a:spcBef>
                <a:spcAft>
                  <a:spcPct val="35000"/>
                </a:spcAft>
              </a:pPr>
              <a:r>
                <a:rPr kumimoji="1" lang="ja-JP" altLang="en-US" sz="1000" b="1" kern="1200" dirty="0">
                  <a:latin typeface="メイリオ" panose="020B0604030504040204" pitchFamily="50" charset="-128"/>
                  <a:ea typeface="メイリオ" panose="020B0604030504040204" pitchFamily="50" charset="-128"/>
                  <a:cs typeface="メイリオ" panose="020B0604030504040204" pitchFamily="50" charset="-128"/>
                </a:rPr>
                <a:t>就職情報企業による首都圏企業の地方採用状況データの分析</a:t>
              </a:r>
            </a:p>
          </p:txBody>
        </p:sp>
        <p:sp>
          <p:nvSpPr>
            <p:cNvPr id="73" name="フリーフォーム 72"/>
            <p:cNvSpPr/>
            <p:nvPr/>
          </p:nvSpPr>
          <p:spPr>
            <a:xfrm>
              <a:off x="6518119" y="5252949"/>
              <a:ext cx="1159783" cy="1159783"/>
            </a:xfrm>
            <a:custGeom>
              <a:avLst/>
              <a:gdLst>
                <a:gd name="connsiteX0" fmla="*/ 0 w 1021732"/>
                <a:gd name="connsiteY0" fmla="*/ 510866 h 1021732"/>
                <a:gd name="connsiteX1" fmla="*/ 510866 w 1021732"/>
                <a:gd name="connsiteY1" fmla="*/ 0 h 1021732"/>
                <a:gd name="connsiteX2" fmla="*/ 1021732 w 1021732"/>
                <a:gd name="connsiteY2" fmla="*/ 510866 h 1021732"/>
                <a:gd name="connsiteX3" fmla="*/ 510866 w 1021732"/>
                <a:gd name="connsiteY3" fmla="*/ 1021732 h 1021732"/>
                <a:gd name="connsiteX4" fmla="*/ 0 w 1021732"/>
                <a:gd name="connsiteY4" fmla="*/ 510866 h 102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732" h="1021732">
                  <a:moveTo>
                    <a:pt x="0" y="510866"/>
                  </a:moveTo>
                  <a:cubicBezTo>
                    <a:pt x="0" y="228722"/>
                    <a:pt x="228722" y="0"/>
                    <a:pt x="510866" y="0"/>
                  </a:cubicBezTo>
                  <a:cubicBezTo>
                    <a:pt x="793010" y="0"/>
                    <a:pt x="1021732" y="228722"/>
                    <a:pt x="1021732" y="510866"/>
                  </a:cubicBezTo>
                  <a:cubicBezTo>
                    <a:pt x="1021732" y="793010"/>
                    <a:pt x="793010" y="1021732"/>
                    <a:pt x="510866" y="1021732"/>
                  </a:cubicBezTo>
                  <a:cubicBezTo>
                    <a:pt x="228722" y="1021732"/>
                    <a:pt x="0" y="793010"/>
                    <a:pt x="0" y="51086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55344" tIns="155344" rIns="155344" bIns="155344" numCol="1" spcCol="1270" anchor="ctr" anchorCtr="0">
              <a:noAutofit/>
            </a:bodyPr>
            <a:lstStyle/>
            <a:p>
              <a:pPr lvl="0" algn="ctr" defTabSz="400050">
                <a:lnSpc>
                  <a:spcPct val="90000"/>
                </a:lnSpc>
                <a:spcBef>
                  <a:spcPct val="0"/>
                </a:spcBef>
                <a:spcAft>
                  <a:spcPct val="35000"/>
                </a:spcAft>
              </a:pPr>
              <a:r>
                <a:rPr kumimoji="1" lang="ja-JP" altLang="en-US" sz="1000" b="1" kern="12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付属高校設置道府県を中心とした自治体とのＵＩＪターン協定</a:t>
              </a:r>
            </a:p>
          </p:txBody>
        </p:sp>
        <p:sp>
          <p:nvSpPr>
            <p:cNvPr id="75" name="フリーフォーム 74"/>
            <p:cNvSpPr/>
            <p:nvPr/>
          </p:nvSpPr>
          <p:spPr>
            <a:xfrm>
              <a:off x="5221634" y="3980484"/>
              <a:ext cx="1163840" cy="1163840"/>
            </a:xfrm>
            <a:custGeom>
              <a:avLst/>
              <a:gdLst>
                <a:gd name="connsiteX0" fmla="*/ 0 w 1021732"/>
                <a:gd name="connsiteY0" fmla="*/ 510866 h 1021732"/>
                <a:gd name="connsiteX1" fmla="*/ 510866 w 1021732"/>
                <a:gd name="connsiteY1" fmla="*/ 0 h 1021732"/>
                <a:gd name="connsiteX2" fmla="*/ 1021732 w 1021732"/>
                <a:gd name="connsiteY2" fmla="*/ 510866 h 1021732"/>
                <a:gd name="connsiteX3" fmla="*/ 510866 w 1021732"/>
                <a:gd name="connsiteY3" fmla="*/ 1021732 h 1021732"/>
                <a:gd name="connsiteX4" fmla="*/ 0 w 1021732"/>
                <a:gd name="connsiteY4" fmla="*/ 510866 h 102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732" h="1021732">
                  <a:moveTo>
                    <a:pt x="0" y="510866"/>
                  </a:moveTo>
                  <a:cubicBezTo>
                    <a:pt x="0" y="228722"/>
                    <a:pt x="228722" y="0"/>
                    <a:pt x="510866" y="0"/>
                  </a:cubicBezTo>
                  <a:cubicBezTo>
                    <a:pt x="793010" y="0"/>
                    <a:pt x="1021732" y="228722"/>
                    <a:pt x="1021732" y="510866"/>
                  </a:cubicBezTo>
                  <a:cubicBezTo>
                    <a:pt x="1021732" y="793010"/>
                    <a:pt x="793010" y="1021732"/>
                    <a:pt x="510866" y="1021732"/>
                  </a:cubicBezTo>
                  <a:cubicBezTo>
                    <a:pt x="228722" y="1021732"/>
                    <a:pt x="0" y="793010"/>
                    <a:pt x="0" y="51086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5344" tIns="155344" rIns="155344" bIns="155344" numCol="1" spcCol="1270" anchor="ctr" anchorCtr="0">
              <a:noAutofit/>
            </a:bodyPr>
            <a:lstStyle/>
            <a:p>
              <a:pPr lvl="0" algn="ctr" defTabSz="400050">
                <a:lnSpc>
                  <a:spcPct val="100000"/>
                </a:lnSpc>
                <a:spcBef>
                  <a:spcPct val="0"/>
                </a:spcBef>
                <a:spcAft>
                  <a:spcPct val="35000"/>
                </a:spcAft>
              </a:pPr>
              <a:r>
                <a:rPr kumimoji="1" lang="ja-JP" altLang="en-US" sz="1000" b="1" kern="1200" dirty="0">
                  <a:latin typeface="メイリオ" panose="020B0604030504040204" pitchFamily="50" charset="-128"/>
                  <a:ea typeface="メイリオ" panose="020B0604030504040204" pitchFamily="50" charset="-128"/>
                  <a:cs typeface="メイリオ" panose="020B0604030504040204" pitchFamily="50" charset="-128"/>
                </a:rPr>
                <a:t>経済紙による優良地方中堅・中小企業データの分析</a:t>
              </a:r>
            </a:p>
          </p:txBody>
        </p:sp>
        <p:sp>
          <p:nvSpPr>
            <p:cNvPr id="67" name="フリーフォーム 66"/>
            <p:cNvSpPr/>
            <p:nvPr/>
          </p:nvSpPr>
          <p:spPr>
            <a:xfrm>
              <a:off x="6518119" y="3982513"/>
              <a:ext cx="1159783" cy="1159783"/>
            </a:xfrm>
            <a:custGeom>
              <a:avLst/>
              <a:gdLst>
                <a:gd name="connsiteX0" fmla="*/ 0 w 1021732"/>
                <a:gd name="connsiteY0" fmla="*/ 510866 h 1021732"/>
                <a:gd name="connsiteX1" fmla="*/ 510866 w 1021732"/>
                <a:gd name="connsiteY1" fmla="*/ 0 h 1021732"/>
                <a:gd name="connsiteX2" fmla="*/ 1021732 w 1021732"/>
                <a:gd name="connsiteY2" fmla="*/ 510866 h 1021732"/>
                <a:gd name="connsiteX3" fmla="*/ 510866 w 1021732"/>
                <a:gd name="connsiteY3" fmla="*/ 1021732 h 1021732"/>
                <a:gd name="connsiteX4" fmla="*/ 0 w 1021732"/>
                <a:gd name="connsiteY4" fmla="*/ 510866 h 102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732" h="1021732">
                  <a:moveTo>
                    <a:pt x="0" y="510866"/>
                  </a:moveTo>
                  <a:cubicBezTo>
                    <a:pt x="0" y="228722"/>
                    <a:pt x="228722" y="0"/>
                    <a:pt x="510866" y="0"/>
                  </a:cubicBezTo>
                  <a:cubicBezTo>
                    <a:pt x="793010" y="0"/>
                    <a:pt x="1021732" y="228722"/>
                    <a:pt x="1021732" y="510866"/>
                  </a:cubicBezTo>
                  <a:cubicBezTo>
                    <a:pt x="1021732" y="793010"/>
                    <a:pt x="793010" y="1021732"/>
                    <a:pt x="510866" y="1021732"/>
                  </a:cubicBezTo>
                  <a:cubicBezTo>
                    <a:pt x="228722" y="1021732"/>
                    <a:pt x="0" y="793010"/>
                    <a:pt x="0" y="51086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5344" tIns="155344" rIns="155344" bIns="155344" numCol="1" spcCol="1270" anchor="ctr" anchorCtr="0">
              <a:noAutofit/>
            </a:bodyPr>
            <a:lstStyle/>
            <a:p>
              <a:pPr lvl="0" algn="ctr" defTabSz="400050">
                <a:lnSpc>
                  <a:spcPct val="90000"/>
                </a:lnSpc>
                <a:spcBef>
                  <a:spcPct val="0"/>
                </a:spcBef>
                <a:spcAft>
                  <a:spcPct val="35000"/>
                </a:spcAft>
              </a:pPr>
              <a:r>
                <a:rPr kumimoji="1" lang="ja-JP" altLang="en-US" sz="1000" b="1" kern="1200" dirty="0">
                  <a:latin typeface="メイリオ" panose="020B0604030504040204" pitchFamily="50" charset="-128"/>
                  <a:ea typeface="メイリオ" panose="020B0604030504040204" pitchFamily="50" charset="-128"/>
                  <a:cs typeface="メイリオ" panose="020B0604030504040204" pitchFamily="50" charset="-128"/>
                </a:rPr>
                <a:t>各自治体独自の地域産業育成計画への「人材」輩出による貢献</a:t>
              </a:r>
              <a:endParaRPr kumimoji="1" lang="en-US" altLang="ja-JP" sz="1000" b="1" kern="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1" name="直線コネクタ 90"/>
          <p:cNvCxnSpPr>
            <a:endCxn id="50" idx="1"/>
          </p:cNvCxnSpPr>
          <p:nvPr/>
        </p:nvCxnSpPr>
        <p:spPr>
          <a:xfrm flipV="1">
            <a:off x="1791627" y="5825666"/>
            <a:ext cx="2158338" cy="283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5831018" y="4882464"/>
            <a:ext cx="826957" cy="10263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3949965" y="5394683"/>
            <a:ext cx="2016880" cy="861966"/>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湘南･静岡･伊勢原キャンパス</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多様な学部学科連携による学際的な研究・教育をベースとして、「ＱＯＬ」ケーススタディを社会還元</a:t>
            </a:r>
          </a:p>
        </p:txBody>
      </p:sp>
      <p:cxnSp>
        <p:nvCxnSpPr>
          <p:cNvPr id="9216" name="直線矢印コネクタ 9215"/>
          <p:cNvCxnSpPr/>
          <p:nvPr/>
        </p:nvCxnSpPr>
        <p:spPr>
          <a:xfrm flipH="1">
            <a:off x="7496175" y="2428875"/>
            <a:ext cx="542925" cy="17049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7000751" y="1599885"/>
            <a:ext cx="1898672" cy="924239"/>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札幌キャンパス</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「グローカル」「自然と人間の共生」をベースとして、地域資源を活かす新しい産業モデルへの貢献</a:t>
            </a:r>
          </a:p>
        </p:txBody>
      </p:sp>
    </p:spTree>
    <p:extLst>
      <p:ext uri="{BB962C8B-B14F-4D97-AF65-F5344CB8AC3E}">
        <p14:creationId xmlns:p14="http://schemas.microsoft.com/office/powerpoint/2010/main" val="259943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図 7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85732" y="1033377"/>
            <a:ext cx="5238281" cy="5715649"/>
          </a:xfrm>
          <a:prstGeom prst="rect">
            <a:avLst/>
          </a:prstGeom>
        </p:spPr>
      </p:pic>
      <p:sp>
        <p:nvSpPr>
          <p:cNvPr id="46" name="円/楕円 45"/>
          <p:cNvSpPr>
            <a:spLocks noChangeAspect="1"/>
          </p:cNvSpPr>
          <p:nvPr/>
        </p:nvSpPr>
        <p:spPr>
          <a:xfrm>
            <a:off x="6119083" y="1784499"/>
            <a:ext cx="482145" cy="5114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札幌</a:t>
            </a:r>
          </a:p>
        </p:txBody>
      </p:sp>
      <p:sp>
        <p:nvSpPr>
          <p:cNvPr id="64" name="円/楕円 16">
            <a:extLst>
              <a:ext uri="{FF2B5EF4-FFF2-40B4-BE49-F238E27FC236}">
                <a16:creationId xmlns="" xmlns:a16="http://schemas.microsoft.com/office/drawing/2014/main" id="{288C1F91-D1F1-444D-8AA5-3915B8D36EB7}"/>
              </a:ext>
            </a:extLst>
          </p:cNvPr>
          <p:cNvSpPr>
            <a:spLocks noChangeAspect="1"/>
          </p:cNvSpPr>
          <p:nvPr/>
        </p:nvSpPr>
        <p:spPr>
          <a:xfrm>
            <a:off x="2710483" y="5830742"/>
            <a:ext cx="489917" cy="51967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熊本</a:t>
            </a:r>
            <a:endParaRPr lang="en-US" altLang="ja-JP"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阿蘇</a:t>
            </a:r>
          </a:p>
        </p:txBody>
      </p:sp>
      <p:cxnSp>
        <p:nvCxnSpPr>
          <p:cNvPr id="51" name="直線コネクタ 50"/>
          <p:cNvCxnSpPr>
            <a:stCxn id="46" idx="6"/>
            <a:endCxn id="49" idx="1"/>
          </p:cNvCxnSpPr>
          <p:nvPr/>
        </p:nvCxnSpPr>
        <p:spPr>
          <a:xfrm>
            <a:off x="6601228" y="2040215"/>
            <a:ext cx="293193" cy="255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2580660" y="199997"/>
            <a:ext cx="5831144"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自治体と東海大学の連携</a:t>
            </a:r>
          </a:p>
        </p:txBody>
      </p:sp>
      <p:sp>
        <p:nvSpPr>
          <p:cNvPr id="5" name="正方形/長方形 4"/>
          <p:cNvSpPr/>
          <p:nvPr/>
        </p:nvSpPr>
        <p:spPr>
          <a:xfrm>
            <a:off x="277083" y="2541788"/>
            <a:ext cx="5155089" cy="923330"/>
          </a:xfrm>
          <a:prstGeom prst="rect">
            <a:avLst/>
          </a:prstGeom>
        </p:spPr>
        <p:txBody>
          <a:bodyPr wrap="square">
            <a:spAutoFit/>
          </a:bodyPr>
          <a:lstStyle/>
          <a:p>
            <a:pPr marL="342900" indent="-342900">
              <a:buFont typeface="Wingdings" panose="05000000000000000000" pitchFamily="2" charset="2"/>
              <a:buChar char="Ø"/>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グローバル化と社会人の学び直しに対応する東京キャンパスを拡充し、学生の</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UIJ</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ターンを促進する改組計画。</a:t>
            </a:r>
          </a:p>
        </p:txBody>
      </p:sp>
      <p:sp>
        <p:nvSpPr>
          <p:cNvPr id="12" name="タイトル 1"/>
          <p:cNvSpPr txBox="1">
            <a:spLocks/>
          </p:cNvSpPr>
          <p:nvPr/>
        </p:nvSpPr>
        <p:spPr>
          <a:xfrm>
            <a:off x="276447" y="991225"/>
            <a:ext cx="5056157" cy="1331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社会のニーズと地域の発展に貢献する</a:t>
            </a:r>
            <a:endParaRPr lang="en-US" altLang="ja-JP"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東海大学全国連動型</a:t>
            </a:r>
            <a:endParaRPr lang="en-US" altLang="ja-JP"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キャンパス構想</a:t>
            </a:r>
          </a:p>
        </p:txBody>
      </p:sp>
      <p:sp>
        <p:nvSpPr>
          <p:cNvPr id="48" name="角丸四角形 47"/>
          <p:cNvSpPr/>
          <p:nvPr/>
        </p:nvSpPr>
        <p:spPr>
          <a:xfrm>
            <a:off x="383644" y="4953643"/>
            <a:ext cx="2326839" cy="901607"/>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lnSpc>
                <a:spcPct val="1500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熊本・阿蘇キャンパス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・農学部の再建</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・経営学部、基盤工学部の改組</a:t>
            </a:r>
          </a:p>
        </p:txBody>
      </p:sp>
      <p:cxnSp>
        <p:nvCxnSpPr>
          <p:cNvPr id="91" name="直線コネクタ 90"/>
          <p:cNvCxnSpPr>
            <a:endCxn id="50" idx="1"/>
          </p:cNvCxnSpPr>
          <p:nvPr/>
        </p:nvCxnSpPr>
        <p:spPr>
          <a:xfrm>
            <a:off x="5869172" y="5100922"/>
            <a:ext cx="1025249" cy="714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6894421" y="5394242"/>
            <a:ext cx="1898672" cy="842741"/>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lnSpc>
                <a:spcPct val="1500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湘南キャンパス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・新学部の設置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・既存学部の改組</a:t>
            </a:r>
          </a:p>
        </p:txBody>
      </p:sp>
      <p:sp>
        <p:nvSpPr>
          <p:cNvPr id="49" name="角丸四角形 48"/>
          <p:cNvSpPr/>
          <p:nvPr/>
        </p:nvSpPr>
        <p:spPr>
          <a:xfrm>
            <a:off x="6894421" y="1833811"/>
            <a:ext cx="1898672" cy="924239"/>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lnSpc>
                <a:spcPct val="1500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札幌キャンパス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・生物学部の強化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・国際文化学部の改組</a:t>
            </a:r>
          </a:p>
        </p:txBody>
      </p:sp>
      <p:sp>
        <p:nvSpPr>
          <p:cNvPr id="65" name="正方形/長方形 64"/>
          <p:cNvSpPr/>
          <p:nvPr/>
        </p:nvSpPr>
        <p:spPr>
          <a:xfrm>
            <a:off x="277314" y="3476315"/>
            <a:ext cx="4472285" cy="1477328"/>
          </a:xfrm>
          <a:prstGeom prst="rect">
            <a:avLst/>
          </a:prstGeom>
        </p:spPr>
        <p:txBody>
          <a:bodyPr wrap="square">
            <a:spAutoFit/>
          </a:bodyPr>
          <a:lstStyle/>
          <a:p>
            <a:pPr marL="342900" indent="-342900">
              <a:buFont typeface="Wingdings" panose="05000000000000000000" pitchFamily="2" charset="2"/>
              <a:buChar char="Ø"/>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時代のニーズに合わせ既存の学部学科を統廃合し、収支バランス・学生募集の改善につながる「全国総合大学」をめざす。</a:t>
            </a:r>
          </a:p>
          <a:p>
            <a:pPr marL="342900" indent="-342900">
              <a:buFont typeface="Wingdings" panose="05000000000000000000" pitchFamily="2" charset="2"/>
              <a:buChar char="Ø"/>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5"/>
          <p:cNvSpPr/>
          <p:nvPr/>
        </p:nvSpPr>
        <p:spPr>
          <a:xfrm>
            <a:off x="6894421" y="3189768"/>
            <a:ext cx="1898672" cy="1997802"/>
          </a:xfrm>
          <a:prstGeom prst="roundRect">
            <a:avLst>
              <a:gd name="adj" fmla="val 7304"/>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lnSpc>
                <a:spcPct val="1500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東京キャンパス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既存の東京キャンパス（代々木･高輪）の観光学部、情報通信学部を見直し、グローバル化と社会人の学び直しに対応する社会科学系と情報系学の分野を中心とした東京キャンパスを想定</a:t>
            </a:r>
          </a:p>
        </p:txBody>
      </p:sp>
      <p:sp>
        <p:nvSpPr>
          <p:cNvPr id="68" name="円/楕円 67"/>
          <p:cNvSpPr>
            <a:spLocks noChangeAspect="1"/>
          </p:cNvSpPr>
          <p:nvPr/>
        </p:nvSpPr>
        <p:spPr>
          <a:xfrm>
            <a:off x="5538791" y="4809342"/>
            <a:ext cx="489869" cy="51962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神奈川</a:t>
            </a:r>
          </a:p>
        </p:txBody>
      </p:sp>
      <p:cxnSp>
        <p:nvCxnSpPr>
          <p:cNvPr id="70" name="直線コネクタ 69"/>
          <p:cNvCxnSpPr>
            <a:endCxn id="66" idx="1"/>
          </p:cNvCxnSpPr>
          <p:nvPr/>
        </p:nvCxnSpPr>
        <p:spPr>
          <a:xfrm flipV="1">
            <a:off x="5783725" y="4188669"/>
            <a:ext cx="1110696" cy="4905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楕円 43"/>
          <p:cNvSpPr>
            <a:spLocks noChangeAspect="1"/>
          </p:cNvSpPr>
          <p:nvPr/>
        </p:nvSpPr>
        <p:spPr>
          <a:xfrm>
            <a:off x="5538791" y="4419414"/>
            <a:ext cx="489869" cy="51962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東京</a:t>
            </a:r>
          </a:p>
        </p:txBody>
      </p:sp>
      <p:cxnSp>
        <p:nvCxnSpPr>
          <p:cNvPr id="74" name="直線コネクタ 73"/>
          <p:cNvCxnSpPr/>
          <p:nvPr/>
        </p:nvCxnSpPr>
        <p:spPr>
          <a:xfrm>
            <a:off x="5316085" y="5133691"/>
            <a:ext cx="0" cy="1103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円/楕円 42"/>
          <p:cNvSpPr>
            <a:spLocks noChangeAspect="1"/>
          </p:cNvSpPr>
          <p:nvPr/>
        </p:nvSpPr>
        <p:spPr>
          <a:xfrm>
            <a:off x="5103628" y="4872878"/>
            <a:ext cx="429974" cy="45608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a:t>
            </a:r>
          </a:p>
        </p:txBody>
      </p:sp>
      <p:sp>
        <p:nvSpPr>
          <p:cNvPr id="72" name="角丸四角形 71"/>
          <p:cNvSpPr/>
          <p:nvPr/>
        </p:nvSpPr>
        <p:spPr>
          <a:xfrm>
            <a:off x="4440401" y="5740625"/>
            <a:ext cx="1898672" cy="609792"/>
          </a:xfrm>
          <a:prstGeom prst="roundRect">
            <a:avLst>
              <a:gd name="adj" fmla="val 12089"/>
            </a:avLst>
          </a:prstGeom>
          <a:solidFill>
            <a:srgbClr val="DAEBFA"/>
          </a:solidFill>
          <a:ln w="19050">
            <a:solidFill>
              <a:srgbClr val="3592E7"/>
            </a:solidFill>
          </a:ln>
        </p:spPr>
        <p:style>
          <a:lnRef idx="2">
            <a:schemeClr val="accent1">
              <a:shade val="50000"/>
            </a:schemeClr>
          </a:lnRef>
          <a:fillRef idx="1">
            <a:schemeClr val="accent1"/>
          </a:fillRef>
          <a:effectRef idx="0">
            <a:schemeClr val="accent1"/>
          </a:effectRef>
          <a:fontRef idx="minor">
            <a:schemeClr val="lt1"/>
          </a:fontRef>
        </p:style>
        <p:txBody>
          <a:bodyPr lIns="31561" tIns="31561" rIns="31561" bIns="0" rtlCol="0" anchor="t" anchorCtr="0"/>
          <a:lstStyle/>
          <a:p>
            <a:pPr algn="ctr">
              <a:lnSpc>
                <a:spcPct val="1500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静岡キャンパス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・既存学部の改組</a:t>
            </a:r>
          </a:p>
        </p:txBody>
      </p:sp>
      <p:cxnSp>
        <p:nvCxnSpPr>
          <p:cNvPr id="21" name="カギ線コネクタ 20"/>
          <p:cNvCxnSpPr>
            <a:stCxn id="64" idx="2"/>
            <a:endCxn id="48" idx="2"/>
          </p:cNvCxnSpPr>
          <p:nvPr/>
        </p:nvCxnSpPr>
        <p:spPr>
          <a:xfrm rot="10800000">
            <a:off x="1547065" y="5855251"/>
            <a:ext cx="1163419" cy="235329"/>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44" idx="0"/>
          </p:cNvCxnSpPr>
          <p:nvPr/>
        </p:nvCxnSpPr>
        <p:spPr>
          <a:xfrm flipV="1">
            <a:off x="5783726" y="2295931"/>
            <a:ext cx="468218" cy="2123483"/>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44" idx="1"/>
            <a:endCxn id="43" idx="7"/>
          </p:cNvCxnSpPr>
          <p:nvPr/>
        </p:nvCxnSpPr>
        <p:spPr>
          <a:xfrm flipH="1">
            <a:off x="5470634" y="4495511"/>
            <a:ext cx="139897" cy="444160"/>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44" idx="2"/>
          </p:cNvCxnSpPr>
          <p:nvPr/>
        </p:nvCxnSpPr>
        <p:spPr>
          <a:xfrm flipH="1">
            <a:off x="3125972" y="4679227"/>
            <a:ext cx="2412819" cy="1176023"/>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1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89" y="0"/>
            <a:ext cx="8428980" cy="6858000"/>
          </a:xfrm>
          <a:prstGeom prst="rect">
            <a:avLst/>
          </a:prstGeom>
        </p:spPr>
      </p:pic>
      <p:pic>
        <p:nvPicPr>
          <p:cNvPr id="4" name="図 3"/>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509568" y="5112027"/>
            <a:ext cx="2182746" cy="344414"/>
          </a:xfrm>
          <a:prstGeom prst="rect">
            <a:avLst/>
          </a:prstGeom>
        </p:spPr>
      </p:pic>
      <p:grpSp>
        <p:nvGrpSpPr>
          <p:cNvPr id="3" name="グループ化 2"/>
          <p:cNvGrpSpPr/>
          <p:nvPr/>
        </p:nvGrpSpPr>
        <p:grpSpPr>
          <a:xfrm>
            <a:off x="0" y="0"/>
            <a:ext cx="715020" cy="6858000"/>
            <a:chOff x="0" y="0"/>
            <a:chExt cx="715020" cy="6858000"/>
          </a:xfrm>
        </p:grpSpPr>
        <p:sp>
          <p:nvSpPr>
            <p:cNvPr id="8" name="正方形/長方形 7"/>
            <p:cNvSpPr/>
            <p:nvPr/>
          </p:nvSpPr>
          <p:spPr>
            <a:xfrm>
              <a:off x="0" y="6019800"/>
              <a:ext cx="715020" cy="838200"/>
            </a:xfrm>
            <a:prstGeom prst="rect">
              <a:avLst/>
            </a:prstGeom>
            <a:solidFill>
              <a:srgbClr val="094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5431592"/>
              <a:ext cx="715020" cy="588208"/>
            </a:xfrm>
            <a:prstGeom prst="rect">
              <a:avLst/>
            </a:prstGeom>
            <a:solidFill>
              <a:srgbClr val="065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4626808"/>
              <a:ext cx="715020" cy="402392"/>
            </a:xfrm>
            <a:prstGeom prst="rect">
              <a:avLst/>
            </a:prstGeom>
            <a:solidFill>
              <a:srgbClr val="045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0" y="4010520"/>
              <a:ext cx="715020" cy="616288"/>
            </a:xfrm>
            <a:prstGeom prst="rect">
              <a:avLst/>
            </a:prstGeom>
            <a:solidFill>
              <a:srgbClr val="01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0" y="5029200"/>
              <a:ext cx="715020" cy="402392"/>
            </a:xfrm>
            <a:prstGeom prst="rect">
              <a:avLst/>
            </a:prstGeom>
            <a:solidFill>
              <a:srgbClr val="035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702989" cy="4010520"/>
            </a:xfrm>
            <a:prstGeom prst="rect">
              <a:avLst/>
            </a:prstGeom>
            <a:solidFill>
              <a:srgbClr val="006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タイトル 3"/>
          <p:cNvSpPr txBox="1">
            <a:spLocks/>
          </p:cNvSpPr>
          <p:nvPr/>
        </p:nvSpPr>
        <p:spPr>
          <a:xfrm>
            <a:off x="68759" y="6313234"/>
            <a:ext cx="4881617" cy="58954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300" b="1" dirty="0">
                <a:solidFill>
                  <a:schemeClr val="bg1"/>
                </a:solidFill>
              </a:rPr>
              <a:t>Thank you for your attention.</a:t>
            </a:r>
            <a:endParaRPr lang="ja-JP" altLang="en-US" sz="3300" b="1" dirty="0">
              <a:solidFill>
                <a:schemeClr val="bg1"/>
              </a:solidFill>
            </a:endParaRPr>
          </a:p>
        </p:txBody>
      </p:sp>
    </p:spTree>
    <p:extLst>
      <p:ext uri="{BB962C8B-B14F-4D97-AF65-F5344CB8AC3E}">
        <p14:creationId xmlns:p14="http://schemas.microsoft.com/office/powerpoint/2010/main" val="394722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0660" y="199997"/>
            <a:ext cx="5831144"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これまでの地域創生の取り組み</a:t>
            </a:r>
          </a:p>
        </p:txBody>
      </p: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86817" y="942258"/>
            <a:ext cx="5191433"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■チャレンジセンター</a:t>
            </a:r>
          </a:p>
        </p:txBody>
      </p:sp>
      <p:grpSp>
        <p:nvGrpSpPr>
          <p:cNvPr id="8" name="グループ化 7"/>
          <p:cNvGrpSpPr/>
          <p:nvPr/>
        </p:nvGrpSpPr>
        <p:grpSpPr>
          <a:xfrm>
            <a:off x="5338920" y="914293"/>
            <a:ext cx="3460955" cy="5894363"/>
            <a:chOff x="478496" y="1828802"/>
            <a:chExt cx="2952962" cy="5029198"/>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6351" t="4522" r="9594" b="2371"/>
            <a:stretch/>
          </p:blipFill>
          <p:spPr>
            <a:xfrm>
              <a:off x="534216" y="1828802"/>
              <a:ext cx="2841523" cy="183452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96" y="3720478"/>
              <a:ext cx="2952962" cy="3137522"/>
            </a:xfrm>
            <a:prstGeom prst="rect">
              <a:avLst/>
            </a:prstGeom>
          </p:spPr>
        </p:pic>
      </p:grpSp>
      <p:sp>
        <p:nvSpPr>
          <p:cNvPr id="9" name="タイトル 1"/>
          <p:cNvSpPr txBox="1">
            <a:spLocks/>
          </p:cNvSpPr>
          <p:nvPr/>
        </p:nvSpPr>
        <p:spPr>
          <a:xfrm>
            <a:off x="407732" y="1278200"/>
            <a:ext cx="5196656" cy="3726426"/>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月に設置。</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en-US" altLang="ja-JP"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理論</a:t>
            </a:r>
            <a:r>
              <a:rPr lang="en-US" altLang="ja-JP"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チャレンジセンター科目</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en-US" altLang="ja-JP"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実践</a:t>
            </a:r>
            <a:r>
              <a:rPr lang="en-US" altLang="ja-JP" sz="2400" b="1" dirty="0">
                <a:solidFill>
                  <a:srgbClr val="094B85"/>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プロジェクト活動</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lang="en-US" altLang="ja-JP" sz="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理論と実践を通して教育目標である</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lang="en-US" altLang="ja-JP" sz="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「自ら考える力」「集い力」</a:t>
            </a:r>
            <a:endParaRPr lang="en-US" altLang="ja-JP"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「挑み力」「成し遂げ力」</a:t>
            </a:r>
            <a:endParaRPr lang="en-US" altLang="ja-JP" sz="2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lang="en-US" altLang="ja-JP" sz="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b="1" dirty="0" err="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力を身につけ、社会的実戦力を持った人材を育成する。</a:t>
            </a: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20180" y="5053786"/>
            <a:ext cx="2330245" cy="1659442"/>
          </a:xfrm>
          <a:prstGeom prst="rect">
            <a:avLst/>
          </a:prstGeom>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784" y="5053786"/>
            <a:ext cx="2300749" cy="1659442"/>
          </a:xfrm>
          <a:prstGeom prst="rect">
            <a:avLst/>
          </a:prstGeom>
        </p:spPr>
      </p:pic>
    </p:spTree>
    <p:extLst>
      <p:ext uri="{BB962C8B-B14F-4D97-AF65-F5344CB8AC3E}">
        <p14:creationId xmlns:p14="http://schemas.microsoft.com/office/powerpoint/2010/main" val="138293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0660" y="199997"/>
            <a:ext cx="5831144"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これまでの地域創生の取り組み</a:t>
            </a:r>
          </a:p>
        </p:txBody>
      </p: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86817" y="942258"/>
            <a:ext cx="5191433" cy="635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■地域連携センター</a:t>
            </a:r>
          </a:p>
        </p:txBody>
      </p:sp>
      <p:sp>
        <p:nvSpPr>
          <p:cNvPr id="9" name="タイトル 1"/>
          <p:cNvSpPr txBox="1">
            <a:spLocks/>
          </p:cNvSpPr>
          <p:nvPr/>
        </p:nvSpPr>
        <p:spPr>
          <a:xfrm>
            <a:off x="407732" y="1307696"/>
            <a:ext cx="4547726" cy="331346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200000"/>
              </a:lnSpc>
            </a:pP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月に設置。</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To-</a:t>
            </a:r>
            <a:r>
              <a:rPr lang="en-US" altLang="ja-JP" sz="2400" b="1" dirty="0" err="1">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Collabo</a:t>
            </a:r>
            <a:r>
              <a:rPr lang="ja-JP" altLang="en-US"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推進室</a:t>
            </a:r>
            <a:endParaRPr lang="en-US" altLang="ja-JP"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文科省 地（知）の拠点整備事業の採択を受けて設置</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■エクステンションセンター</a:t>
            </a:r>
            <a:endParaRPr lang="en-US" altLang="ja-JP" sz="24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年から本学の生涯学習を担ってきた機関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endParaRPr lang="en-US" altLang="ja-JP"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２つの組織を統合。本学と地域との連携・交流運営活動を推進</a:t>
            </a:r>
          </a:p>
        </p:txBody>
      </p:sp>
      <p:sp>
        <p:nvSpPr>
          <p:cNvPr id="10" name="下矢印 9"/>
          <p:cNvSpPr/>
          <p:nvPr/>
        </p:nvSpPr>
        <p:spPr>
          <a:xfrm>
            <a:off x="2404091" y="3421629"/>
            <a:ext cx="353965" cy="3146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3672" y="4691619"/>
            <a:ext cx="4394805" cy="19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5201264" y="1266715"/>
            <a:ext cx="3470788" cy="5232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txBox="1">
            <a:spLocks/>
          </p:cNvSpPr>
          <p:nvPr/>
        </p:nvSpPr>
        <p:spPr>
          <a:xfrm>
            <a:off x="5201263" y="1343777"/>
            <a:ext cx="3470789" cy="4555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計画</a:t>
            </a:r>
            <a:r>
              <a:rPr lang="en-US" altLang="ja-JP"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事業の地域連携研究</a:t>
            </a:r>
            <a:r>
              <a:rPr lang="en-US" altLang="ja-JP"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p:cNvSpPr txBox="1">
            <a:spLocks/>
          </p:cNvSpPr>
          <p:nvPr/>
        </p:nvSpPr>
        <p:spPr>
          <a:xfrm>
            <a:off x="5211094" y="1740303"/>
            <a:ext cx="3470789" cy="580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■共有課題</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地域の生活を充実させる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01343982"/>
              </p:ext>
            </p:extLst>
          </p:nvPr>
        </p:nvGraphicFramePr>
        <p:xfrm>
          <a:off x="5338919" y="2059850"/>
          <a:ext cx="3126653" cy="731520"/>
        </p:xfrm>
        <a:graphic>
          <a:graphicData uri="http://schemas.openxmlformats.org/drawingml/2006/table">
            <a:tbl>
              <a:tblPr firstRow="1" bandRow="1">
                <a:tableStyleId>{5C22544A-7EE6-4342-B048-85BDC9FD1C3A}</a:tableStyleId>
              </a:tblPr>
              <a:tblGrid>
                <a:gridCol w="3126653">
                  <a:extLst>
                    <a:ext uri="{9D8B030D-6E8A-4147-A177-3AD203B41FA5}">
                      <a16:colId xmlns="" xmlns:a16="http://schemas.microsoft.com/office/drawing/2014/main" val="20000"/>
                    </a:ext>
                  </a:extLst>
                </a:gridCol>
              </a:tblGrid>
              <a:tr h="213524">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計画</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地域デザイン計画</a:t>
                      </a:r>
                    </a:p>
                  </a:txBody>
                  <a:tcPr/>
                </a:tc>
                <a:extLst>
                  <a:ext uri="{0D108BD9-81ED-4DB2-BD59-A6C34878D82A}">
                    <a16:rowId xmlns="" xmlns:a16="http://schemas.microsoft.com/office/drawing/2014/main" val="10000"/>
                  </a:ext>
                </a:extLst>
              </a:tr>
              <a:tr h="370840">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安心安全</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ブランド創造</a:t>
                      </a:r>
                    </a:p>
                  </a:txBody>
                  <a:tcPr/>
                </a:tc>
                <a:extLst>
                  <a:ext uri="{0D108BD9-81ED-4DB2-BD59-A6C34878D82A}">
                    <a16:rowId xmlns="" xmlns:a16="http://schemas.microsoft.com/office/drawing/2014/main" val="10001"/>
                  </a:ext>
                </a:extLst>
              </a:tr>
            </a:tbl>
          </a:graphicData>
        </a:graphic>
      </p:graphicFrame>
      <p:sp>
        <p:nvSpPr>
          <p:cNvPr id="21" name="タイトル 1"/>
          <p:cNvSpPr txBox="1">
            <a:spLocks/>
          </p:cNvSpPr>
          <p:nvPr/>
        </p:nvSpPr>
        <p:spPr>
          <a:xfrm>
            <a:off x="5201264" y="2908381"/>
            <a:ext cx="3470789" cy="580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■共有課題</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多世代の交流を促進する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79079729"/>
              </p:ext>
            </p:extLst>
          </p:nvPr>
        </p:nvGraphicFramePr>
        <p:xfrm>
          <a:off x="5329089" y="3227928"/>
          <a:ext cx="3126653" cy="731520"/>
        </p:xfrm>
        <a:graphic>
          <a:graphicData uri="http://schemas.openxmlformats.org/drawingml/2006/table">
            <a:tbl>
              <a:tblPr firstRow="1" bandRow="1">
                <a:tableStyleId>{5C22544A-7EE6-4342-B048-85BDC9FD1C3A}</a:tableStyleId>
              </a:tblPr>
              <a:tblGrid>
                <a:gridCol w="3126653">
                  <a:extLst>
                    <a:ext uri="{9D8B030D-6E8A-4147-A177-3AD203B41FA5}">
                      <a16:colId xmlns="" xmlns:a16="http://schemas.microsoft.com/office/drawing/2014/main" val="20000"/>
                    </a:ext>
                  </a:extLst>
                </a:gridCol>
              </a:tblGrid>
              <a:tr h="213524">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計画</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ライフステージ･プロデュース計画</a:t>
                      </a:r>
                    </a:p>
                  </a:txBody>
                  <a:tcPr/>
                </a:tc>
                <a:extLst>
                  <a:ext uri="{0D108BD9-81ED-4DB2-BD59-A6C34878D82A}">
                    <a16:rowId xmlns="" xmlns:a16="http://schemas.microsoft.com/office/drawing/2014/main" val="10000"/>
                  </a:ext>
                </a:extLst>
              </a:tr>
              <a:tr h="370840">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大学開放</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スポーツ健康</a:t>
                      </a:r>
                    </a:p>
                  </a:txBody>
                  <a:tcPr/>
                </a:tc>
                <a:extLst>
                  <a:ext uri="{0D108BD9-81ED-4DB2-BD59-A6C34878D82A}">
                    <a16:rowId xmlns="" xmlns:a16="http://schemas.microsoft.com/office/drawing/2014/main" val="10001"/>
                  </a:ext>
                </a:extLst>
              </a:tr>
            </a:tbl>
          </a:graphicData>
        </a:graphic>
      </p:graphicFrame>
      <p:sp>
        <p:nvSpPr>
          <p:cNvPr id="23" name="タイトル 1"/>
          <p:cNvSpPr txBox="1">
            <a:spLocks/>
          </p:cNvSpPr>
          <p:nvPr/>
        </p:nvSpPr>
        <p:spPr>
          <a:xfrm>
            <a:off x="5201264" y="4098086"/>
            <a:ext cx="3470789" cy="580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■共有課題</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地域の魅力を発信する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150491162"/>
              </p:ext>
            </p:extLst>
          </p:nvPr>
        </p:nvGraphicFramePr>
        <p:xfrm>
          <a:off x="5329089" y="4417633"/>
          <a:ext cx="3126653" cy="731520"/>
        </p:xfrm>
        <a:graphic>
          <a:graphicData uri="http://schemas.openxmlformats.org/drawingml/2006/table">
            <a:tbl>
              <a:tblPr firstRow="1" bandRow="1">
                <a:tableStyleId>{5C22544A-7EE6-4342-B048-85BDC9FD1C3A}</a:tableStyleId>
              </a:tblPr>
              <a:tblGrid>
                <a:gridCol w="3126653">
                  <a:extLst>
                    <a:ext uri="{9D8B030D-6E8A-4147-A177-3AD203B41FA5}">
                      <a16:colId xmlns="" xmlns:a16="http://schemas.microsoft.com/office/drawing/2014/main" val="20000"/>
                    </a:ext>
                  </a:extLst>
                </a:gridCol>
              </a:tblGrid>
              <a:tr h="213524">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計画</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 </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観光イノベーション計画</a:t>
                      </a:r>
                    </a:p>
                  </a:txBody>
                  <a:tcPr/>
                </a:tc>
                <a:extLst>
                  <a:ext uri="{0D108BD9-81ED-4DB2-BD59-A6C34878D82A}">
                    <a16:rowId xmlns="" xmlns:a16="http://schemas.microsoft.com/office/drawing/2014/main" val="10000"/>
                  </a:ext>
                </a:extLst>
              </a:tr>
              <a:tr h="370840">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地域観光</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文化・芸術</a:t>
                      </a:r>
                    </a:p>
                  </a:txBody>
                  <a:tcPr/>
                </a:tc>
                <a:extLst>
                  <a:ext uri="{0D108BD9-81ED-4DB2-BD59-A6C34878D82A}">
                    <a16:rowId xmlns="" xmlns:a16="http://schemas.microsoft.com/office/drawing/2014/main" val="10001"/>
                  </a:ext>
                </a:extLst>
              </a:tr>
            </a:tbl>
          </a:graphicData>
        </a:graphic>
      </p:graphicFrame>
      <p:sp>
        <p:nvSpPr>
          <p:cNvPr id="25" name="タイトル 1"/>
          <p:cNvSpPr txBox="1">
            <a:spLocks/>
          </p:cNvSpPr>
          <p:nvPr/>
        </p:nvSpPr>
        <p:spPr>
          <a:xfrm>
            <a:off x="5211101" y="5310241"/>
            <a:ext cx="3470789" cy="580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■共有課題</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自然環境を守る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65697031"/>
              </p:ext>
            </p:extLst>
          </p:nvPr>
        </p:nvGraphicFramePr>
        <p:xfrm>
          <a:off x="5338926" y="5629788"/>
          <a:ext cx="3126653" cy="731520"/>
        </p:xfrm>
        <a:graphic>
          <a:graphicData uri="http://schemas.openxmlformats.org/drawingml/2006/table">
            <a:tbl>
              <a:tblPr firstRow="1" bandRow="1">
                <a:tableStyleId>{5C22544A-7EE6-4342-B048-85BDC9FD1C3A}</a:tableStyleId>
              </a:tblPr>
              <a:tblGrid>
                <a:gridCol w="3126653">
                  <a:extLst>
                    <a:ext uri="{9D8B030D-6E8A-4147-A177-3AD203B41FA5}">
                      <a16:colId xmlns="" xmlns:a16="http://schemas.microsoft.com/office/drawing/2014/main" val="20000"/>
                    </a:ext>
                  </a:extLst>
                </a:gridCol>
              </a:tblGrid>
              <a:tr h="213524">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計画</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エコ・コンシャス計画</a:t>
                      </a:r>
                    </a:p>
                  </a:txBody>
                  <a:tcPr/>
                </a:tc>
                <a:extLst>
                  <a:ext uri="{0D108BD9-81ED-4DB2-BD59-A6C34878D82A}">
                    <a16:rowId xmlns="" xmlns:a16="http://schemas.microsoft.com/office/drawing/2014/main" val="10000"/>
                  </a:ext>
                </a:extLst>
              </a:tr>
              <a:tr h="370840">
                <a:tc>
                  <a:txBody>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エネルギーハーベスト</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環境保全</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417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2204" y="1947023"/>
            <a:ext cx="2451642" cy="147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東海大学における</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 </a:t>
            </a: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型教育の定義</a:t>
            </a:r>
          </a:p>
        </p:txBody>
      </p:sp>
      <p:grpSp>
        <p:nvGrpSpPr>
          <p:cNvPr id="13" name="グループ化 12"/>
          <p:cNvGrpSpPr/>
          <p:nvPr/>
        </p:nvGrpSpPr>
        <p:grpSpPr>
          <a:xfrm>
            <a:off x="698530" y="4670195"/>
            <a:ext cx="7955316" cy="1961906"/>
            <a:chOff x="642842" y="2867820"/>
            <a:chExt cx="7955316" cy="1961906"/>
          </a:xfrm>
        </p:grpSpPr>
        <p:grpSp>
          <p:nvGrpSpPr>
            <p:cNvPr id="3" name="グループ化 2"/>
            <p:cNvGrpSpPr/>
            <p:nvPr/>
          </p:nvGrpSpPr>
          <p:grpSpPr>
            <a:xfrm>
              <a:off x="642842" y="2867820"/>
              <a:ext cx="7903101" cy="576064"/>
              <a:chOff x="509410" y="4307200"/>
              <a:chExt cx="7903101" cy="576064"/>
            </a:xfrm>
          </p:grpSpPr>
          <p:sp>
            <p:nvSpPr>
              <p:cNvPr id="31" name="正方形/長方形 30"/>
              <p:cNvSpPr/>
              <p:nvPr/>
            </p:nvSpPr>
            <p:spPr>
              <a:xfrm>
                <a:off x="724060" y="4395668"/>
                <a:ext cx="7688451" cy="461665"/>
              </a:xfrm>
              <a:prstGeom prst="rect">
                <a:avLst/>
              </a:prstGeom>
              <a:noFill/>
            </p:spPr>
            <p:txBody>
              <a:bodyPr wrap="none" lIns="91440" tIns="45720" rIns="91440" bIns="45720">
                <a:spAutoFit/>
              </a:bodyPr>
              <a:lstStyle/>
              <a:p>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市民性育成のための教育（</a:t>
                </a:r>
                <a:r>
                  <a:rPr lang="en-US" altLang="ja-JP" sz="2400" b="1" dirty="0">
                    <a:ln w="10541" cmpd="sng">
                      <a:noFill/>
                      <a:prstDash val="solid"/>
                    </a:ln>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Citizenship Education</a:t>
                </a:r>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2" name="角丸四角形 31"/>
              <p:cNvSpPr/>
              <p:nvPr/>
            </p:nvSpPr>
            <p:spPr>
              <a:xfrm>
                <a:off x="509410" y="4307200"/>
                <a:ext cx="7878299" cy="576064"/>
              </a:xfrm>
              <a:prstGeom prst="roundRect">
                <a:avLst>
                  <a:gd name="adj" fmla="val 500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 name="グループ化 5"/>
            <p:cNvGrpSpPr/>
            <p:nvPr/>
          </p:nvGrpSpPr>
          <p:grpSpPr>
            <a:xfrm>
              <a:off x="642842" y="3557365"/>
              <a:ext cx="7878299" cy="576064"/>
              <a:chOff x="509410" y="5055737"/>
              <a:chExt cx="7878299" cy="576064"/>
            </a:xfrm>
          </p:grpSpPr>
          <p:sp>
            <p:nvSpPr>
              <p:cNvPr id="33" name="正方形/長方形 32"/>
              <p:cNvSpPr/>
              <p:nvPr/>
            </p:nvSpPr>
            <p:spPr>
              <a:xfrm>
                <a:off x="704396" y="5144205"/>
                <a:ext cx="5984972" cy="461665"/>
              </a:xfrm>
              <a:prstGeom prst="rect">
                <a:avLst/>
              </a:prstGeom>
              <a:noFill/>
            </p:spPr>
            <p:txBody>
              <a:bodyPr wrap="none" lIns="91440" tIns="45720" rIns="91440" bIns="45720">
                <a:spAutoFit/>
              </a:bodyPr>
              <a:lstStyle/>
              <a:p>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社会参加型の学習（</a:t>
                </a:r>
                <a:r>
                  <a:rPr lang="en-US" altLang="ja-JP" sz="2400" b="1" dirty="0">
                    <a:ln w="10541" cmpd="sng">
                      <a:noFill/>
                      <a:prstDash val="solid"/>
                    </a:ln>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Service Learning</a:t>
                </a:r>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4" name="角丸四角形 33"/>
              <p:cNvSpPr/>
              <p:nvPr/>
            </p:nvSpPr>
            <p:spPr>
              <a:xfrm>
                <a:off x="509410" y="5055737"/>
                <a:ext cx="7878299" cy="576064"/>
              </a:xfrm>
              <a:prstGeom prst="roundRect">
                <a:avLst>
                  <a:gd name="adj" fmla="val 500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7" name="グループ化 6"/>
            <p:cNvGrpSpPr/>
            <p:nvPr/>
          </p:nvGrpSpPr>
          <p:grpSpPr>
            <a:xfrm>
              <a:off x="642842" y="4253662"/>
              <a:ext cx="7955316" cy="576064"/>
              <a:chOff x="509410" y="5683210"/>
              <a:chExt cx="7955316" cy="576064"/>
            </a:xfrm>
          </p:grpSpPr>
          <p:sp>
            <p:nvSpPr>
              <p:cNvPr id="35" name="正方形/長方形 34"/>
              <p:cNvSpPr/>
              <p:nvPr/>
            </p:nvSpPr>
            <p:spPr>
              <a:xfrm>
                <a:off x="704396" y="5771678"/>
                <a:ext cx="7760330" cy="461665"/>
              </a:xfrm>
              <a:prstGeom prst="rect">
                <a:avLst/>
              </a:prstGeom>
              <a:noFill/>
            </p:spPr>
            <p:txBody>
              <a:bodyPr wrap="none" lIns="91440" tIns="45720" rIns="91440" bIns="45720">
                <a:spAutoFit/>
              </a:bodyPr>
              <a:lstStyle/>
              <a:p>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地域に基づく学習（</a:t>
                </a:r>
                <a:r>
                  <a:rPr lang="en-US" altLang="ja-JP" sz="2400" b="1" dirty="0">
                    <a:ln w="10541" cmpd="sng">
                      <a:noFill/>
                      <a:prstDash val="solid"/>
                    </a:ln>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Community Based Learning</a:t>
                </a:r>
                <a:r>
                  <a:rPr lang="ja-JP" altLang="en-US" sz="2400" b="1" cap="none" spc="0" dirty="0">
                    <a:ln w="10541" cmpd="sng">
                      <a:noFill/>
                      <a:prstDash val="solid"/>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6" name="角丸四角形 35"/>
              <p:cNvSpPr/>
              <p:nvPr/>
            </p:nvSpPr>
            <p:spPr>
              <a:xfrm>
                <a:off x="509410" y="5683210"/>
                <a:ext cx="7878299" cy="576064"/>
              </a:xfrm>
              <a:prstGeom prst="roundRect">
                <a:avLst>
                  <a:gd name="adj" fmla="val 5000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38" name="正方形/長方形 37"/>
          <p:cNvSpPr/>
          <p:nvPr/>
        </p:nvSpPr>
        <p:spPr>
          <a:xfrm>
            <a:off x="476555" y="2860848"/>
            <a:ext cx="8264321" cy="18287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■教育目標</a:t>
            </a:r>
            <a:endParaRPr kumimoji="1" lang="en-US" altLang="ja-JP" sz="24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議論や実践によって</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民主主義社会への参加方法</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を体験的に学ぶ</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授業テーマとして、地域、グローバルな課題に関する</a:t>
            </a:r>
            <a:r>
              <a:rPr kumimoji="1"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学生個々の問題関心に焦点をあてる</a:t>
            </a:r>
            <a:endParaRPr kumimoji="1"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スキル教育</a:t>
            </a:r>
            <a:endParaRPr kumimoji="1" lang="ja-JP" altLang="en-US" sz="2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476557" y="1749802"/>
            <a:ext cx="5688269" cy="11700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kumimoji="1" lang="en-US" altLang="ja-JP" sz="24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Wingdings" panose="05000000000000000000" pitchFamily="2" charset="2"/>
              <a:buChar char="Ø"/>
            </a:pPr>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地域およびグローバルな課題を関係者と協同で解決できる</a:t>
            </a:r>
            <a:r>
              <a:rPr kumimoji="1"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創造的かつ能動的市民の育成</a:t>
            </a:r>
            <a:endParaRPr kumimoji="1" lang="ja-JP" altLang="en-US" sz="20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タイトル 1"/>
          <p:cNvSpPr>
            <a:spLocks noGrp="1"/>
          </p:cNvSpPr>
          <p:nvPr>
            <p:ph type="title"/>
          </p:nvPr>
        </p:nvSpPr>
        <p:spPr>
          <a:xfrm>
            <a:off x="2359741" y="199997"/>
            <a:ext cx="6272981"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a:t>
            </a:r>
          </a:p>
        </p:txBody>
      </p:sp>
      <p:sp>
        <p:nvSpPr>
          <p:cNvPr id="18" name="タイトル 1"/>
          <p:cNvSpPr txBox="1">
            <a:spLocks/>
          </p:cNvSpPr>
          <p:nvPr/>
        </p:nvSpPr>
        <p:spPr>
          <a:xfrm flipV="1">
            <a:off x="5151484" y="1009954"/>
            <a:ext cx="409354" cy="244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2200114" y="1530057"/>
            <a:ext cx="6312094" cy="422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※Public Achievement</a:t>
            </a:r>
            <a:r>
              <a:rPr lang="ja-JP" altLang="en-US"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（パブリック･アチーブメント）の略</a:t>
            </a:r>
          </a:p>
        </p:txBody>
      </p:sp>
    </p:spTree>
    <p:extLst>
      <p:ext uri="{BB962C8B-B14F-4D97-AF65-F5344CB8AC3E}">
        <p14:creationId xmlns:p14="http://schemas.microsoft.com/office/powerpoint/2010/main" val="285503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東海大学型</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教育の位置づけ</a:t>
            </a:r>
          </a:p>
        </p:txBody>
      </p:sp>
      <p:sp>
        <p:nvSpPr>
          <p:cNvPr id="18" name="正方形/長方形 17"/>
          <p:cNvSpPr/>
          <p:nvPr/>
        </p:nvSpPr>
        <p:spPr>
          <a:xfrm>
            <a:off x="407731" y="1622324"/>
            <a:ext cx="8264321" cy="1170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社会の構成員であることを自覚し、社会と関わろうとする、自発的な意識を高め、公共に資する判断と行動が必要なことを認識し、社会の持続的な発展に取り組もうとする人材の輩出＝</a:t>
            </a:r>
            <a:r>
              <a:rPr kumimoji="1" lang="ja-JP" altLang="en-US" sz="2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「全人的な教育」</a:t>
            </a:r>
          </a:p>
        </p:txBody>
      </p:sp>
      <p:sp>
        <p:nvSpPr>
          <p:cNvPr id="8" name="角丸四角形 7"/>
          <p:cNvSpPr/>
          <p:nvPr/>
        </p:nvSpPr>
        <p:spPr>
          <a:xfrm>
            <a:off x="407731" y="2959512"/>
            <a:ext cx="8224991" cy="928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txBox="1">
            <a:spLocks/>
          </p:cNvSpPr>
          <p:nvPr/>
        </p:nvSpPr>
        <p:spPr>
          <a:xfrm>
            <a:off x="1509156" y="2959514"/>
            <a:ext cx="6022141" cy="49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東海大学が育成する４つの力＝「社会的実践力」</a:t>
            </a:r>
          </a:p>
        </p:txBody>
      </p:sp>
      <p:sp>
        <p:nvSpPr>
          <p:cNvPr id="21" name="角丸四角形 20"/>
          <p:cNvSpPr/>
          <p:nvPr/>
        </p:nvSpPr>
        <p:spPr>
          <a:xfrm>
            <a:off x="539736" y="3368978"/>
            <a:ext cx="1984268" cy="4044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自ら考える力</a:t>
            </a:r>
          </a:p>
        </p:txBody>
      </p:sp>
      <p:sp>
        <p:nvSpPr>
          <p:cNvPr id="25" name="角丸四角形 24"/>
          <p:cNvSpPr/>
          <p:nvPr/>
        </p:nvSpPr>
        <p:spPr>
          <a:xfrm>
            <a:off x="2529314" y="3368978"/>
            <a:ext cx="1984268" cy="4044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集い力</a:t>
            </a:r>
          </a:p>
        </p:txBody>
      </p:sp>
      <p:sp>
        <p:nvSpPr>
          <p:cNvPr id="26" name="角丸四角形 25"/>
          <p:cNvSpPr/>
          <p:nvPr/>
        </p:nvSpPr>
        <p:spPr>
          <a:xfrm>
            <a:off x="4518892" y="3368978"/>
            <a:ext cx="1984268" cy="4044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挑み力</a:t>
            </a:r>
          </a:p>
        </p:txBody>
      </p:sp>
      <p:sp>
        <p:nvSpPr>
          <p:cNvPr id="27" name="角丸四角形 26"/>
          <p:cNvSpPr/>
          <p:nvPr/>
        </p:nvSpPr>
        <p:spPr>
          <a:xfrm>
            <a:off x="6508470" y="3368978"/>
            <a:ext cx="1984268" cy="4044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成し遂げ力</a:t>
            </a:r>
          </a:p>
        </p:txBody>
      </p:sp>
      <p:sp>
        <p:nvSpPr>
          <p:cNvPr id="10" name="正方形/長方形 9"/>
          <p:cNvSpPr/>
          <p:nvPr/>
        </p:nvSpPr>
        <p:spPr>
          <a:xfrm>
            <a:off x="407731" y="4054085"/>
            <a:ext cx="2591108" cy="26645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105814" y="4054085"/>
            <a:ext cx="2823037" cy="26645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041614" y="4054085"/>
            <a:ext cx="2591108" cy="266454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1"/>
          <p:cNvSpPr txBox="1">
            <a:spLocks/>
          </p:cNvSpPr>
          <p:nvPr/>
        </p:nvSpPr>
        <p:spPr>
          <a:xfrm>
            <a:off x="407731" y="4098031"/>
            <a:ext cx="2591108"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学部学科･センター等の教育</a:t>
            </a:r>
          </a:p>
        </p:txBody>
      </p:sp>
      <p:sp>
        <p:nvSpPr>
          <p:cNvPr id="40" name="タイトル 1"/>
          <p:cNvSpPr txBox="1">
            <a:spLocks/>
          </p:cNvSpPr>
          <p:nvPr/>
        </p:nvSpPr>
        <p:spPr>
          <a:xfrm>
            <a:off x="3105813" y="4098031"/>
            <a:ext cx="2823037"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東海大学型</a:t>
            </a:r>
            <a:r>
              <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a:t>
            </a:r>
          </a:p>
        </p:txBody>
      </p:sp>
      <p:sp>
        <p:nvSpPr>
          <p:cNvPr id="41" name="タイトル 1"/>
          <p:cNvSpPr txBox="1">
            <a:spLocks/>
          </p:cNvSpPr>
          <p:nvPr/>
        </p:nvSpPr>
        <p:spPr>
          <a:xfrm>
            <a:off x="6041614" y="4109082"/>
            <a:ext cx="2591108" cy="317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学生生活における学び</a:t>
            </a:r>
          </a:p>
        </p:txBody>
      </p:sp>
      <p:sp>
        <p:nvSpPr>
          <p:cNvPr id="45" name="タイトル 1"/>
          <p:cNvSpPr txBox="1">
            <a:spLocks/>
          </p:cNvSpPr>
          <p:nvPr/>
        </p:nvSpPr>
        <p:spPr>
          <a:xfrm>
            <a:off x="6041614" y="4719977"/>
            <a:ext cx="2591108" cy="1690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個々の学生による活動</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プロジェクト活動</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クラブ･サークル活動</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インターンシップ 等</a:t>
            </a:r>
          </a:p>
        </p:txBody>
      </p:sp>
      <p:sp>
        <p:nvSpPr>
          <p:cNvPr id="46" name="タイトル 1"/>
          <p:cNvSpPr txBox="1">
            <a:spLocks/>
          </p:cNvSpPr>
          <p:nvPr/>
        </p:nvSpPr>
        <p:spPr>
          <a:xfrm>
            <a:off x="407731" y="4611329"/>
            <a:ext cx="2591108" cy="18877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自己学習科目</a:t>
            </a:r>
            <a:endParaRPr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（現代教養センター）</a:t>
            </a:r>
            <a:endParaRPr lang="en-US" altLang="ja-JP" sz="1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nSpc>
                <a:spcPct val="150000"/>
              </a:lnSpc>
              <a:spcBef>
                <a:spcPts val="0"/>
              </a:spcBef>
            </a:pPr>
            <a:r>
              <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専門科目</a:t>
            </a:r>
            <a:endPar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00000"/>
              </a:lnSpc>
              <a:spcBef>
                <a:spcPts val="0"/>
              </a:spcBef>
            </a:pPr>
            <a:r>
              <a:rPr lang="ja-JP" altLang="en-US" sz="12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（各学部学科）</a:t>
            </a:r>
            <a:endParaRPr lang="en-US" altLang="ja-JP" sz="12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nSpc>
                <a:spcPct val="100000"/>
              </a:lnSpc>
              <a:spcBef>
                <a:spcPts val="0"/>
              </a:spcBef>
            </a:pPr>
            <a:endParaRPr lang="en-US" altLang="ja-JP" sz="8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nSpc>
                <a:spcPct val="150000"/>
              </a:lnSpc>
              <a:spcBef>
                <a:spcPts val="0"/>
              </a:spcBef>
            </a:pPr>
            <a:r>
              <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発展教養科目</a:t>
            </a:r>
            <a:endParaRPr lang="en-US" altLang="ja-JP"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gn="ctr">
              <a:lnSpc>
                <a:spcPct val="100000"/>
              </a:lnSpc>
              <a:spcBef>
                <a:spcPts val="0"/>
              </a:spcBef>
            </a:pPr>
            <a:r>
              <a:rPr lang="ja-JP" altLang="en-US" sz="12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（現代教養センター）</a:t>
            </a:r>
            <a:endParaRPr lang="en-US" altLang="ja-JP" sz="12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510240" y="4581833"/>
            <a:ext cx="3176858" cy="1995948"/>
          </a:xfrm>
          <a:prstGeom prst="roundRect">
            <a:avLst>
              <a:gd name="adj" fmla="val 6322"/>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335544" y="4611330"/>
            <a:ext cx="3176858" cy="1995948"/>
          </a:xfrm>
          <a:prstGeom prst="roundRect">
            <a:avLst>
              <a:gd name="adj" fmla="val 6322"/>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3247027" y="4794653"/>
            <a:ext cx="2547039" cy="40449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シティズンシップの体得</a:t>
            </a:r>
          </a:p>
        </p:txBody>
      </p:sp>
      <p:sp>
        <p:nvSpPr>
          <p:cNvPr id="43" name="角丸四角形 42"/>
          <p:cNvSpPr/>
          <p:nvPr/>
        </p:nvSpPr>
        <p:spPr>
          <a:xfrm>
            <a:off x="3247027" y="5374757"/>
            <a:ext cx="2547039" cy="40449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グローバル志向</a:t>
            </a:r>
          </a:p>
        </p:txBody>
      </p:sp>
      <p:sp>
        <p:nvSpPr>
          <p:cNvPr id="44" name="角丸四角形 43"/>
          <p:cNvSpPr/>
          <p:nvPr/>
        </p:nvSpPr>
        <p:spPr>
          <a:xfrm>
            <a:off x="3247027" y="5954860"/>
            <a:ext cx="2547039" cy="40449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地域志向</a:t>
            </a:r>
          </a:p>
        </p:txBody>
      </p:sp>
      <p:cxnSp>
        <p:nvCxnSpPr>
          <p:cNvPr id="14" name="直線コネクタ 13"/>
          <p:cNvCxnSpPr/>
          <p:nvPr/>
        </p:nvCxnSpPr>
        <p:spPr>
          <a:xfrm>
            <a:off x="539736" y="4406071"/>
            <a:ext cx="237061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328276" y="4406071"/>
            <a:ext cx="237061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122126" y="4415903"/>
            <a:ext cx="237061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0" name="タイトル 1"/>
          <p:cNvSpPr>
            <a:spLocks noGrp="1"/>
          </p:cNvSpPr>
          <p:nvPr>
            <p:ph type="title"/>
          </p:nvPr>
        </p:nvSpPr>
        <p:spPr>
          <a:xfrm>
            <a:off x="2359741" y="199997"/>
            <a:ext cx="6272981"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a:t>
            </a:r>
          </a:p>
        </p:txBody>
      </p:sp>
    </p:spTree>
    <p:extLst>
      <p:ext uri="{BB962C8B-B14F-4D97-AF65-F5344CB8AC3E}">
        <p14:creationId xmlns:p14="http://schemas.microsoft.com/office/powerpoint/2010/main" val="270183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カリキュラム構成及び卒業要件単位数</a:t>
            </a:r>
          </a:p>
        </p:txBody>
      </p:sp>
      <p:graphicFrame>
        <p:nvGraphicFramePr>
          <p:cNvPr id="28" name="表 27">
            <a:extLst>
              <a:ext uri="{FF2B5EF4-FFF2-40B4-BE49-F238E27FC236}">
                <a16:creationId xmlns="" xmlns:a16="http://schemas.microsoft.com/office/drawing/2014/main" id="{DF678BA5-4EB4-4DDA-9340-6D86E49ACC7F}"/>
              </a:ext>
            </a:extLst>
          </p:cNvPr>
          <p:cNvGraphicFramePr>
            <a:graphicFrameLocks noGrp="1"/>
          </p:cNvGraphicFramePr>
          <p:nvPr>
            <p:extLst>
              <p:ext uri="{D42A27DB-BD31-4B8C-83A1-F6EECF244321}">
                <p14:modId xmlns:p14="http://schemas.microsoft.com/office/powerpoint/2010/main" val="1248927447"/>
              </p:ext>
            </p:extLst>
          </p:nvPr>
        </p:nvGraphicFramePr>
        <p:xfrm>
          <a:off x="324465" y="1617930"/>
          <a:ext cx="8485238" cy="5156499"/>
        </p:xfrm>
        <a:graphic>
          <a:graphicData uri="http://schemas.openxmlformats.org/drawingml/2006/table">
            <a:tbl>
              <a:tblPr firstRow="1" firstCol="1" bandRow="1">
                <a:tableStyleId>{5C22544A-7EE6-4342-B048-85BDC9FD1C3A}</a:tableStyleId>
              </a:tblPr>
              <a:tblGrid>
                <a:gridCol w="707922">
                  <a:extLst>
                    <a:ext uri="{9D8B030D-6E8A-4147-A177-3AD203B41FA5}">
                      <a16:colId xmlns="" xmlns:a16="http://schemas.microsoft.com/office/drawing/2014/main" val="749446461"/>
                    </a:ext>
                  </a:extLst>
                </a:gridCol>
                <a:gridCol w="1347019">
                  <a:extLst>
                    <a:ext uri="{9D8B030D-6E8A-4147-A177-3AD203B41FA5}">
                      <a16:colId xmlns="" xmlns:a16="http://schemas.microsoft.com/office/drawing/2014/main" val="20001"/>
                    </a:ext>
                  </a:extLst>
                </a:gridCol>
                <a:gridCol w="2733907">
                  <a:extLst>
                    <a:ext uri="{9D8B030D-6E8A-4147-A177-3AD203B41FA5}">
                      <a16:colId xmlns="" xmlns:a16="http://schemas.microsoft.com/office/drawing/2014/main" val="2288338878"/>
                    </a:ext>
                  </a:extLst>
                </a:gridCol>
                <a:gridCol w="2487022">
                  <a:extLst>
                    <a:ext uri="{9D8B030D-6E8A-4147-A177-3AD203B41FA5}">
                      <a16:colId xmlns="" xmlns:a16="http://schemas.microsoft.com/office/drawing/2014/main" val="2087554821"/>
                    </a:ext>
                  </a:extLst>
                </a:gridCol>
                <a:gridCol w="373626">
                  <a:extLst>
                    <a:ext uri="{9D8B030D-6E8A-4147-A177-3AD203B41FA5}">
                      <a16:colId xmlns="" xmlns:a16="http://schemas.microsoft.com/office/drawing/2014/main" val="3635119218"/>
                    </a:ext>
                  </a:extLst>
                </a:gridCol>
                <a:gridCol w="835742">
                  <a:extLst>
                    <a:ext uri="{9D8B030D-6E8A-4147-A177-3AD203B41FA5}">
                      <a16:colId xmlns="" xmlns:a16="http://schemas.microsoft.com/office/drawing/2014/main" val="3897968860"/>
                    </a:ext>
                  </a:extLst>
                </a:gridCol>
              </a:tblGrid>
              <a:tr h="313617">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区分</a:t>
                      </a:r>
                    </a:p>
                  </a:txBody>
                  <a:tcPr marL="47646" marR="47646" marT="0" marB="0" anchor="ct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科目区分</a:t>
                      </a:r>
                    </a:p>
                  </a:txBody>
                  <a:tcPr marL="47646" marR="47646" marT="0"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構成授業</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科目</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hMerge="1">
                  <a:txBody>
                    <a:bodyPr/>
                    <a:lstStyle/>
                    <a:p>
                      <a:endParaRPr kumimoji="1" lang="ja-JP" altLang="en-US"/>
                    </a:p>
                  </a:txBody>
                  <a:tcPr/>
                </a:tc>
                <a:tc gridSpan="2">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修得単位数</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1619055668"/>
                  </a:ext>
                </a:extLst>
              </a:tr>
              <a:tr h="269049">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Ⅰ</a:t>
                      </a:r>
                    </a:p>
                  </a:txBody>
                  <a:tcPr marL="47646" marR="47646" marT="0" marB="0" anchor="ctr"/>
                </a:tc>
                <a:tc>
                  <a:txBody>
                    <a:bodyPr/>
                    <a:lstStyle/>
                    <a:p>
                      <a:pPr algn="just">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現代文明論</a:t>
                      </a:r>
                    </a:p>
                  </a:txBody>
                  <a:tcPr marL="47646" marR="47646" marT="0" marB="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現代文明論</a:t>
                      </a: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1828764574"/>
                  </a:ext>
                </a:extLst>
              </a:tr>
              <a:tr h="269049">
                <a:tc rowSpan="3">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Ⅱ</a:t>
                      </a:r>
                    </a:p>
                  </a:txBody>
                  <a:tcPr marL="47646" marR="47646" marT="0" marB="0" anchor="ctr"/>
                </a:tc>
                <a:tc rowSpan="3">
                  <a:txBody>
                    <a:bodyPr/>
                    <a:lstStyle/>
                    <a:p>
                      <a:pPr algn="just">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現代教養科目</a:t>
                      </a:r>
                    </a:p>
                  </a:txBody>
                  <a:tcPr marL="47646" marR="47646" marT="0" marB="0" anchor="ct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基礎教養科目</a:t>
                      </a: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6</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1840952151"/>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発展教養科目</a:t>
                      </a:r>
                      <a:r>
                        <a:rPr lang="en-US" altLang="ja-JP" sz="1200" b="1"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シティズンシップ･ボランティア･地域理解･国際理解</a:t>
                      </a:r>
                      <a:r>
                        <a:rPr lang="en-US" altLang="ja-JP" sz="1200" b="1"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b="1" kern="100" dirty="0">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1916285857"/>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健康スポーツ科目</a:t>
                      </a: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1606123146"/>
                  </a:ext>
                </a:extLst>
              </a:tr>
              <a:tr h="269049">
                <a:tc rowSpan="2">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Ⅲ</a:t>
                      </a:r>
                    </a:p>
                  </a:txBody>
                  <a:tcPr marL="47646" marR="47646" marT="0" marB="0" anchor="ctr"/>
                </a:tc>
                <a:tc rowSpan="2">
                  <a:txBody>
                    <a:bodyPr/>
                    <a:lstStyle/>
                    <a:p>
                      <a:pPr algn="just">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英語科目</a:t>
                      </a:r>
                    </a:p>
                  </a:txBody>
                  <a:tcPr marL="47646" marR="47646" marT="0" marB="0" anchor="ct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英語コミュニケーション科目</a:t>
                      </a: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3726309260"/>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グローバル人材育成科目</a:t>
                      </a:r>
                    </a:p>
                  </a:txBody>
                  <a:tcPr marL="47646" marR="47646" marT="0" marB="0" anchor="ct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2724657679"/>
                  </a:ext>
                </a:extLst>
              </a:tr>
              <a:tr h="269049">
                <a:tc rowSpan="6">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Ⅳ</a:t>
                      </a:r>
                    </a:p>
                  </a:txBody>
                  <a:tcPr marL="47646" marR="47646" marT="0" marB="0" anchor="ctr"/>
                </a:tc>
                <a:tc rowSpan="6">
                  <a:txBody>
                    <a:bodyPr/>
                    <a:lstStyle/>
                    <a:p>
                      <a:pPr algn="just">
                        <a:spcAft>
                          <a:spcPts val="0"/>
                        </a:spcAft>
                      </a:pPr>
                      <a:r>
                        <a:rPr lang="ja-JP" sz="1400" b="1" kern="100">
                          <a:effectLst/>
                          <a:latin typeface="メイリオ" panose="020B0604030504040204" pitchFamily="50" charset="-128"/>
                          <a:ea typeface="メイリオ" panose="020B0604030504040204" pitchFamily="50" charset="-128"/>
                          <a:cs typeface="メイリオ" panose="020B0604030504040204" pitchFamily="50" charset="-128"/>
                        </a:rPr>
                        <a:t>主専攻科目</a:t>
                      </a:r>
                    </a:p>
                  </a:txBody>
                  <a:tcPr marL="47646" marR="47646" marT="0" marB="0" anchor="ctr"/>
                </a:tc>
                <a:tc rowSpan="3">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学部共通科目</a:t>
                      </a:r>
                    </a:p>
                  </a:txBody>
                  <a:tcPr marL="47646" marR="47646" marT="0" marB="0" anchor="ct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必修科目</a:t>
                      </a:r>
                    </a:p>
                  </a:txBody>
                  <a:tcPr marL="47646" marR="47646" marT="0" marB="0" anchor="ctr"/>
                </a:tc>
                <a:tc rowSpan="6">
                  <a:txBody>
                    <a:bodyPr/>
                    <a:lstStyle/>
                    <a:p>
                      <a:pPr algn="ctr">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学部設定単位</a:t>
                      </a:r>
                    </a:p>
                  </a:txBody>
                  <a:tcPr marL="47646" marR="47646" marT="0" marB="0" vert="eaVert" anchor="ctr"/>
                </a:tc>
                <a:tc rowSpan="6">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72</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extLst>
                  <a:ext uri="{0D108BD9-81ED-4DB2-BD59-A6C34878D82A}">
                    <a16:rowId xmlns="" xmlns:a16="http://schemas.microsoft.com/office/drawing/2014/main" val="3809342241"/>
                  </a:ext>
                </a:extLst>
              </a:tr>
              <a:tr h="2690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選択必修科目</a:t>
                      </a:r>
                    </a:p>
                  </a:txBody>
                  <a:tcPr marL="47646" marR="47646" marT="0" marB="0" anchor="ctr"/>
                </a:tc>
                <a:tc vMerge="1">
                  <a:txBody>
                    <a:bodyPr/>
                    <a:lstStyle/>
                    <a:p>
                      <a:pPr algn="just">
                        <a:spcAft>
                          <a:spcPts val="0"/>
                        </a:spcAft>
                      </a:pP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vMerge="1">
                  <a:txBody>
                    <a:bodyPr/>
                    <a:lstStyle/>
                    <a:p>
                      <a:endParaRPr kumimoji="1" lang="ja-JP" altLang="en-US"/>
                    </a:p>
                  </a:txBody>
                  <a:tcPr/>
                </a:tc>
                <a:extLst>
                  <a:ext uri="{0D108BD9-81ED-4DB2-BD59-A6C34878D82A}">
                    <a16:rowId xmlns="" xmlns:a16="http://schemas.microsoft.com/office/drawing/2014/main" val="1073495578"/>
                  </a:ext>
                </a:extLst>
              </a:tr>
              <a:tr h="2690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選択科目</a:t>
                      </a:r>
                    </a:p>
                  </a:txBody>
                  <a:tcPr marL="47646" marR="47646" marT="0" marB="0" anchor="ctr"/>
                </a:tc>
                <a:tc vMerge="1">
                  <a:txBody>
                    <a:bodyPr/>
                    <a:lstStyle/>
                    <a:p>
                      <a:pPr algn="just">
                        <a:spcAft>
                          <a:spcPts val="0"/>
                        </a:spcAft>
                      </a:pP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vMerge="1">
                  <a:txBody>
                    <a:bodyPr/>
                    <a:lstStyle/>
                    <a:p>
                      <a:endParaRPr kumimoji="1" lang="ja-JP" altLang="en-US"/>
                    </a:p>
                  </a:txBody>
                  <a:tcPr/>
                </a:tc>
                <a:extLst>
                  <a:ext uri="{0D108BD9-81ED-4DB2-BD59-A6C34878D82A}">
                    <a16:rowId xmlns="" xmlns:a16="http://schemas.microsoft.com/office/drawing/2014/main" val="3733036225"/>
                  </a:ext>
                </a:extLst>
              </a:tr>
              <a:tr h="269049">
                <a:tc vMerge="1">
                  <a:txBody>
                    <a:bodyPr/>
                    <a:lstStyle/>
                    <a:p>
                      <a:endParaRPr kumimoji="1" lang="ja-JP" altLang="en-US"/>
                    </a:p>
                  </a:txBody>
                  <a:tcPr/>
                </a:tc>
                <a:tc vMerge="1">
                  <a:txBody>
                    <a:bodyPr/>
                    <a:lstStyle/>
                    <a:p>
                      <a:endParaRPr kumimoji="1" lang="ja-JP" altLang="en-US"/>
                    </a:p>
                  </a:txBody>
                  <a:tcPr/>
                </a:tc>
                <a:tc rowSpan="3">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学科開講科目</a:t>
                      </a:r>
                    </a:p>
                  </a:txBody>
                  <a:tcPr marL="47646" marR="47646" marT="0" marB="0" anchor="ct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必修科目</a:t>
                      </a:r>
                    </a:p>
                  </a:txBody>
                  <a:tcPr marL="47646" marR="47646" marT="0" marB="0" anchor="ctr"/>
                </a:tc>
                <a:tc vMerge="1">
                  <a:txBody>
                    <a:bodyPr/>
                    <a:lstStyle/>
                    <a:p>
                      <a:pPr algn="just">
                        <a:spcAft>
                          <a:spcPts val="0"/>
                        </a:spcAft>
                      </a:pP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vMerge="1">
                  <a:txBody>
                    <a:bodyPr/>
                    <a:lstStyle/>
                    <a:p>
                      <a:endParaRPr kumimoji="1" lang="ja-JP" altLang="en-US"/>
                    </a:p>
                  </a:txBody>
                  <a:tcPr/>
                </a:tc>
                <a:extLst>
                  <a:ext uri="{0D108BD9-81ED-4DB2-BD59-A6C34878D82A}">
                    <a16:rowId xmlns="" xmlns:a16="http://schemas.microsoft.com/office/drawing/2014/main" val="3452550758"/>
                  </a:ext>
                </a:extLst>
              </a:tr>
              <a:tr h="2690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選択必修科目</a:t>
                      </a:r>
                    </a:p>
                  </a:txBody>
                  <a:tcPr marL="47646" marR="47646" marT="0" marB="0" anchor="ctr"/>
                </a:tc>
                <a:tc vMerge="1">
                  <a:txBody>
                    <a:bodyPr/>
                    <a:lstStyle/>
                    <a:p>
                      <a:pPr algn="just">
                        <a:spcAft>
                          <a:spcPts val="0"/>
                        </a:spcAft>
                      </a:pP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vMerge="1">
                  <a:txBody>
                    <a:bodyPr/>
                    <a:lstStyle/>
                    <a:p>
                      <a:endParaRPr kumimoji="1" lang="ja-JP" altLang="en-US"/>
                    </a:p>
                  </a:txBody>
                  <a:tcPr/>
                </a:tc>
                <a:extLst>
                  <a:ext uri="{0D108BD9-81ED-4DB2-BD59-A6C34878D82A}">
                    <a16:rowId xmlns="" xmlns:a16="http://schemas.microsoft.com/office/drawing/2014/main" val="3491758752"/>
                  </a:ext>
                </a:extLst>
              </a:tr>
              <a:tr h="2690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選択科目</a:t>
                      </a:r>
                    </a:p>
                  </a:txBody>
                  <a:tcPr marL="47646" marR="47646" marT="0" marB="0" anchor="ctr"/>
                </a:tc>
                <a:tc vMerge="1">
                  <a:txBody>
                    <a:bodyPr/>
                    <a:lstStyle/>
                    <a:p>
                      <a:pPr algn="just">
                        <a:spcAft>
                          <a:spcPts val="0"/>
                        </a:spcAft>
                      </a:pPr>
                      <a:endPar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vMerge="1">
                  <a:txBody>
                    <a:bodyPr/>
                    <a:lstStyle/>
                    <a:p>
                      <a:endParaRPr kumimoji="1" lang="ja-JP" altLang="en-US"/>
                    </a:p>
                  </a:txBody>
                  <a:tcPr/>
                </a:tc>
                <a:extLst>
                  <a:ext uri="{0D108BD9-81ED-4DB2-BD59-A6C34878D82A}">
                    <a16:rowId xmlns="" xmlns:a16="http://schemas.microsoft.com/office/drawing/2014/main" val="1362906230"/>
                  </a:ext>
                </a:extLst>
              </a:tr>
              <a:tr h="269049">
                <a:tc rowSpan="4">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メイリオ" panose="020B0604030504040204" pitchFamily="50" charset="-128"/>
                        </a:rPr>
                        <a:t>Ⅴ</a:t>
                      </a:r>
                    </a:p>
                  </a:txBody>
                  <a:tcPr marL="47646" marR="47646" marT="0" marB="0" anchor="ctr"/>
                </a:tc>
                <a:tc rowSpan="4">
                  <a:txBody>
                    <a:bodyPr/>
                    <a:lstStyle/>
                    <a:p>
                      <a:pPr algn="just">
                        <a:spcAft>
                          <a:spcPts val="0"/>
                        </a:spcAft>
                      </a:pPr>
                      <a:r>
                        <a:rPr lang="ja-JP" sz="1400" b="1" kern="100">
                          <a:effectLst/>
                          <a:latin typeface="メイリオ" panose="020B0604030504040204" pitchFamily="50" charset="-128"/>
                          <a:ea typeface="メイリオ" panose="020B0604030504040204" pitchFamily="50" charset="-128"/>
                          <a:cs typeface="メイリオ" panose="020B0604030504040204" pitchFamily="50" charset="-128"/>
                        </a:rPr>
                        <a:t>自己学修科目</a:t>
                      </a:r>
                    </a:p>
                  </a:txBody>
                  <a:tcPr marL="47646" marR="47646" marT="0" marB="0" anchor="ct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全学共通科目</a:t>
                      </a:r>
                    </a:p>
                  </a:txBody>
                  <a:tcPr marL="47646" marR="47646" marT="0" marB="0" anchor="ctr"/>
                </a:tc>
                <a:tc hMerge="1">
                  <a:txBody>
                    <a:bodyPr/>
                    <a:lstStyle/>
                    <a:p>
                      <a:endParaRPr kumimoji="1" lang="ja-JP" altLang="en-US"/>
                    </a:p>
                  </a:txBody>
                  <a:tcPr/>
                </a:tc>
                <a:tc rowSpan="4"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rowSpan="4" hMerge="1">
                  <a:txBody>
                    <a:bodyPr/>
                    <a:lstStyle/>
                    <a:p>
                      <a:endParaRPr kumimoji="1" lang="ja-JP" altLang="en-US"/>
                    </a:p>
                  </a:txBody>
                  <a:tcPr/>
                </a:tc>
                <a:extLst>
                  <a:ext uri="{0D108BD9-81ED-4DB2-BD59-A6C34878D82A}">
                    <a16:rowId xmlns="" xmlns:a16="http://schemas.microsoft.com/office/drawing/2014/main" val="58569209"/>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他学部・他学科科目</a:t>
                      </a:r>
                    </a:p>
                  </a:txBody>
                  <a:tcPr marL="47646" marR="47646" marT="0" marB="0" anchor="ct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3142586423"/>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副専攻科目</a:t>
                      </a:r>
                    </a:p>
                  </a:txBody>
                  <a:tcPr marL="47646" marR="47646" marT="0" marB="0" anchor="ct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35982496"/>
                  </a:ext>
                </a:extLst>
              </a:tr>
              <a:tr h="269049">
                <a:tc vMerge="1">
                  <a:txBody>
                    <a:bodyPr/>
                    <a:lstStyle/>
                    <a:p>
                      <a:endParaRPr kumimoji="1" lang="ja-JP" altLang="en-US"/>
                    </a:p>
                  </a:txBody>
                  <a:tcPr/>
                </a:tc>
                <a:tc vMerge="1">
                  <a:txBody>
                    <a:bodyPr/>
                    <a:lstStyle/>
                    <a:p>
                      <a:endParaRPr kumimoji="1" lang="ja-JP" altLang="en-US"/>
                    </a:p>
                  </a:txBody>
                  <a:tcPr/>
                </a:tc>
                <a:tc gridSpan="2">
                  <a:txBody>
                    <a:bodyPr/>
                    <a:lstStyle/>
                    <a:p>
                      <a:pPr algn="l">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区分Ⅳの余剰科目</a:t>
                      </a:r>
                    </a:p>
                  </a:txBody>
                  <a:tcPr marL="47646" marR="47646" marT="0" marB="0" anchor="ct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 xmlns:a16="http://schemas.microsoft.com/office/drawing/2014/main" val="3625008361"/>
                  </a:ext>
                </a:extLst>
              </a:tr>
              <a:tr h="269049">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Ⅵ</a:t>
                      </a:r>
                    </a:p>
                  </a:txBody>
                  <a:tcPr marL="47646" marR="47646" marT="0" marB="0" anchor="ctr"/>
                </a:tc>
                <a:tc gridSpan="3">
                  <a:txBody>
                    <a:bodyPr/>
                    <a:lstStyle/>
                    <a:p>
                      <a:pPr algn="just">
                        <a:spcAft>
                          <a:spcPts val="0"/>
                        </a:spcAft>
                      </a:pP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卒業単位に含まれない科目</a:t>
                      </a:r>
                    </a:p>
                  </a:txBody>
                  <a:tcPr marL="47646" marR="47646" marT="0"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0</a:t>
                      </a:r>
                      <a:r>
                        <a:rPr 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47646" marR="47646" marT="0" marB="0" anchor="ctr"/>
                </a:tc>
                <a:tc hMerge="1">
                  <a:txBody>
                    <a:bodyPr/>
                    <a:lstStyle/>
                    <a:p>
                      <a:endParaRPr kumimoji="1" lang="ja-JP" altLang="en-US"/>
                    </a:p>
                  </a:txBody>
                  <a:tcPr/>
                </a:tc>
                <a:extLst>
                  <a:ext uri="{0D108BD9-81ED-4DB2-BD59-A6C34878D82A}">
                    <a16:rowId xmlns="" xmlns:a16="http://schemas.microsoft.com/office/drawing/2014/main" val="3447387642"/>
                  </a:ext>
                </a:extLst>
              </a:tr>
              <a:tr h="269049">
                <a:tc gridSpan="6">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適用範囲：全学部</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医学部医学科については、</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2016</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年度にカリキュラム変更を行ったため除外</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7646" marR="47646"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800703676"/>
                  </a:ext>
                </a:extLst>
              </a:tr>
            </a:tbl>
          </a:graphicData>
        </a:graphic>
      </p:graphicFrame>
      <p:sp>
        <p:nvSpPr>
          <p:cNvPr id="29" name="角丸四角形 28"/>
          <p:cNvSpPr/>
          <p:nvPr/>
        </p:nvSpPr>
        <p:spPr>
          <a:xfrm>
            <a:off x="2359742" y="2448231"/>
            <a:ext cx="6449961" cy="276343"/>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タイトル 1"/>
          <p:cNvSpPr>
            <a:spLocks noGrp="1"/>
          </p:cNvSpPr>
          <p:nvPr>
            <p:ph type="title"/>
          </p:nvPr>
        </p:nvSpPr>
        <p:spPr>
          <a:xfrm>
            <a:off x="2359741" y="199997"/>
            <a:ext cx="6272981"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a:t>
            </a:r>
          </a:p>
        </p:txBody>
      </p:sp>
    </p:spTree>
    <p:extLst>
      <p:ext uri="{BB962C8B-B14F-4D97-AF65-F5344CB8AC3E}">
        <p14:creationId xmlns:p14="http://schemas.microsoft.com/office/powerpoint/2010/main" val="9324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9741" y="199997"/>
            <a:ext cx="6272981"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a:t>
            </a: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a:t>
            </a:r>
          </a:p>
        </p:txBody>
      </p: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発展教養４科目の概要</a:t>
            </a:r>
          </a:p>
        </p:txBody>
      </p:sp>
      <p:pic>
        <p:nvPicPr>
          <p:cNvPr id="2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5295" y="5560295"/>
            <a:ext cx="1827339" cy="121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26724" y="4345858"/>
            <a:ext cx="1827339"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619436" y="4481195"/>
            <a:ext cx="1612490" cy="1612490"/>
            <a:chOff x="840472" y="4719779"/>
            <a:chExt cx="1612490" cy="1612490"/>
          </a:xfrm>
        </p:grpSpPr>
        <p:sp>
          <p:nvSpPr>
            <p:cNvPr id="3" name="円/楕円 2"/>
            <p:cNvSpPr/>
            <p:nvPr/>
          </p:nvSpPr>
          <p:spPr>
            <a:xfrm>
              <a:off x="840472" y="4719779"/>
              <a:ext cx="1612490" cy="1612490"/>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184415" y="5048971"/>
              <a:ext cx="924605" cy="954107"/>
            </a:xfrm>
            <a:prstGeom prst="rect">
              <a:avLst/>
            </a:prstGeom>
            <a:noFill/>
          </p:spPr>
          <p:txBody>
            <a:bodyPr wrap="square" rtlCol="0">
              <a:spAutoFit/>
            </a:bodyPr>
            <a:lstStyle/>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体験</a:t>
              </a:r>
              <a:endPar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する</a:t>
              </a:r>
            </a:p>
          </p:txBody>
        </p:sp>
      </p:grpSp>
      <p:grpSp>
        <p:nvGrpSpPr>
          <p:cNvPr id="6" name="グループ化 5"/>
          <p:cNvGrpSpPr/>
          <p:nvPr/>
        </p:nvGrpSpPr>
        <p:grpSpPr>
          <a:xfrm>
            <a:off x="2231933" y="4481195"/>
            <a:ext cx="1799676" cy="1612490"/>
            <a:chOff x="2625213" y="5105728"/>
            <a:chExt cx="1799676" cy="1612490"/>
          </a:xfrm>
        </p:grpSpPr>
        <p:sp>
          <p:nvSpPr>
            <p:cNvPr id="60" name="円/楕円 59"/>
            <p:cNvSpPr/>
            <p:nvPr/>
          </p:nvSpPr>
          <p:spPr>
            <a:xfrm>
              <a:off x="2718806" y="5105728"/>
              <a:ext cx="1612490" cy="1612490"/>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625213" y="5434920"/>
              <a:ext cx="1799676" cy="954107"/>
            </a:xfrm>
            <a:prstGeom prst="rect">
              <a:avLst/>
            </a:prstGeom>
            <a:noFill/>
          </p:spPr>
          <p:txBody>
            <a:bodyPr wrap="square" rtlCol="0">
              <a:spAutoFit/>
            </a:bodyPr>
            <a:lstStyle/>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課題を</a:t>
              </a:r>
              <a:endPar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抽出する</a:t>
              </a:r>
            </a:p>
          </p:txBody>
        </p:sp>
      </p:grpSp>
      <p:grpSp>
        <p:nvGrpSpPr>
          <p:cNvPr id="7" name="グループ化 6"/>
          <p:cNvGrpSpPr/>
          <p:nvPr/>
        </p:nvGrpSpPr>
        <p:grpSpPr>
          <a:xfrm>
            <a:off x="4009358" y="4481195"/>
            <a:ext cx="1612490" cy="1612490"/>
            <a:chOff x="4470034" y="4927521"/>
            <a:chExt cx="1612490" cy="1612490"/>
          </a:xfrm>
        </p:grpSpPr>
        <p:sp>
          <p:nvSpPr>
            <p:cNvPr id="61" name="円/楕円 60"/>
            <p:cNvSpPr/>
            <p:nvPr/>
          </p:nvSpPr>
          <p:spPr>
            <a:xfrm>
              <a:off x="4470034" y="4927521"/>
              <a:ext cx="1612490" cy="1612490"/>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635650" y="5256713"/>
              <a:ext cx="1281259" cy="954107"/>
            </a:xfrm>
            <a:prstGeom prst="rect">
              <a:avLst/>
            </a:prstGeom>
            <a:noFill/>
          </p:spPr>
          <p:txBody>
            <a:bodyPr wrap="square" rtlCol="0">
              <a:spAutoFit/>
            </a:bodyPr>
            <a:lstStyle/>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解決を</a:t>
              </a:r>
              <a:endParaRPr lang="en-US" altLang="ja-JP"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図る</a:t>
              </a:r>
            </a:p>
          </p:txBody>
        </p:sp>
      </p:grpSp>
      <p:sp>
        <p:nvSpPr>
          <p:cNvPr id="51" name="下矢印 50"/>
          <p:cNvSpPr/>
          <p:nvPr/>
        </p:nvSpPr>
        <p:spPr>
          <a:xfrm rot="16200000">
            <a:off x="2867501" y="4024918"/>
            <a:ext cx="380668" cy="4876794"/>
          </a:xfrm>
          <a:prstGeom prst="downArrow">
            <a:avLst>
              <a:gd name="adj1" fmla="val 50000"/>
              <a:gd name="adj2" fmla="val 1048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8" name="表 57"/>
          <p:cNvGraphicFramePr>
            <a:graphicFrameLocks noGrp="1"/>
          </p:cNvGraphicFramePr>
          <p:nvPr>
            <p:extLst>
              <p:ext uri="{D42A27DB-BD31-4B8C-83A1-F6EECF244321}">
                <p14:modId xmlns:p14="http://schemas.microsoft.com/office/powerpoint/2010/main" val="2350521655"/>
              </p:ext>
            </p:extLst>
          </p:nvPr>
        </p:nvGraphicFramePr>
        <p:xfrm>
          <a:off x="561721" y="1730475"/>
          <a:ext cx="8071002" cy="1219200"/>
        </p:xfrm>
        <a:graphic>
          <a:graphicData uri="http://schemas.openxmlformats.org/drawingml/2006/table">
            <a:tbl>
              <a:tblPr firstRow="1" bandRow="1">
                <a:tableStyleId>{5C22544A-7EE6-4342-B048-85BDC9FD1C3A}</a:tableStyleId>
              </a:tblPr>
              <a:tblGrid>
                <a:gridCol w="4035501">
                  <a:extLst>
                    <a:ext uri="{9D8B030D-6E8A-4147-A177-3AD203B41FA5}">
                      <a16:colId xmlns="" xmlns:a16="http://schemas.microsoft.com/office/drawing/2014/main" val="20000"/>
                    </a:ext>
                  </a:extLst>
                </a:gridCol>
                <a:gridCol w="4035501">
                  <a:extLst>
                    <a:ext uri="{9D8B030D-6E8A-4147-A177-3AD203B41FA5}">
                      <a16:colId xmlns="" xmlns:a16="http://schemas.microsoft.com/office/drawing/2014/main" val="20001"/>
                    </a:ext>
                  </a:extLst>
                </a:gridCol>
              </a:tblGrid>
              <a:tr h="303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１）シティズンシップ</a:t>
                      </a:r>
                      <a:endParaRPr kumimoji="1" lang="en-US" altLang="ja-JP"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２）ボランティア</a:t>
                      </a:r>
                      <a:endParaRPr kumimoji="1" lang="en-US" altLang="ja-JP"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 xmlns:a16="http://schemas.microsoft.com/office/drawing/2014/main" val="10000"/>
                  </a:ext>
                </a:extLst>
              </a:tr>
              <a:tr h="526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シティズンシップの考え方を理解する。</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シティズンシップをめぐる具体的な問</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題を通じ、社会参加の方法を理解する。</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学びの場でのボランティアを理解する。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事例とグループ演習でボランティア経</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験からの学修を考える。</a:t>
                      </a:r>
                    </a:p>
                  </a:txBody>
                  <a:tcPr/>
                </a:tc>
                <a:extLst>
                  <a:ext uri="{0D108BD9-81ED-4DB2-BD59-A6C34878D82A}">
                    <a16:rowId xmlns="" xmlns:a16="http://schemas.microsoft.com/office/drawing/2014/main" val="10001"/>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1730908686"/>
              </p:ext>
            </p:extLst>
          </p:nvPr>
        </p:nvGraphicFramePr>
        <p:xfrm>
          <a:off x="561719" y="2969339"/>
          <a:ext cx="8071004" cy="1219200"/>
        </p:xfrm>
        <a:graphic>
          <a:graphicData uri="http://schemas.openxmlformats.org/drawingml/2006/table">
            <a:tbl>
              <a:tblPr firstRow="1" bandRow="1">
                <a:tableStyleId>{5C22544A-7EE6-4342-B048-85BDC9FD1C3A}</a:tableStyleId>
              </a:tblPr>
              <a:tblGrid>
                <a:gridCol w="4035502">
                  <a:extLst>
                    <a:ext uri="{9D8B030D-6E8A-4147-A177-3AD203B41FA5}">
                      <a16:colId xmlns="" xmlns:a16="http://schemas.microsoft.com/office/drawing/2014/main" val="20000"/>
                    </a:ext>
                  </a:extLst>
                </a:gridCol>
                <a:gridCol w="4035502">
                  <a:extLst>
                    <a:ext uri="{9D8B030D-6E8A-4147-A177-3AD203B41FA5}">
                      <a16:colId xmlns="" xmlns:a16="http://schemas.microsoft.com/office/drawing/2014/main" val="20001"/>
                    </a:ext>
                  </a:extLst>
                </a:gridCol>
              </a:tblGrid>
              <a:tr h="303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３）地域理解</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）国際理解</a:t>
                      </a:r>
                      <a:endParaRPr kumimoji="1" lang="en-US" altLang="ja-JP"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 xmlns:a16="http://schemas.microsoft.com/office/drawing/2014/main" val="10000"/>
                  </a:ext>
                </a:extLst>
              </a:tr>
              <a:tr h="526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①地域について理解する。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②協働学習を行う。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③地域の課題を公的な問題として扱う。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国際問題や異文化を客観的に理解し、グローバル・コミュニティの一員として自ら考える力を養う。</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9515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0660" y="199997"/>
            <a:ext cx="5831144" cy="635743"/>
          </a:xfrm>
        </p:spPr>
        <p:txBody>
          <a:bodyPr>
            <a:noAutofit/>
          </a:bodyP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これからの地域創生の取り組み（</a:t>
            </a: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正方形/長方形 3"/>
          <p:cNvSpPr/>
          <p:nvPr/>
        </p:nvSpPr>
        <p:spPr>
          <a:xfrm>
            <a:off x="2359742" y="691701"/>
            <a:ext cx="6272981"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407731" y="893098"/>
            <a:ext cx="8401972" cy="837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東海大学の</a:t>
            </a:r>
            <a:r>
              <a:rPr lang="en-US" altLang="ja-JP"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3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の定義</a:t>
            </a:r>
          </a:p>
        </p:txBody>
      </p:sp>
      <p:sp>
        <p:nvSpPr>
          <p:cNvPr id="8" name="正方形/長方形 7"/>
          <p:cNvSpPr/>
          <p:nvPr/>
        </p:nvSpPr>
        <p:spPr>
          <a:xfrm>
            <a:off x="530941" y="1681314"/>
            <a:ext cx="8141110" cy="1938992"/>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本学における</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Quality of Life</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）とは、</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人生の内容の質や社会的にみた生活の質のことを指し</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、人の生き方、人との関わり方、社会との関わり方について、人の思考・行動を質の高いレベルに向上させ人生に幸福を見出しているかを示すものである。</a:t>
            </a:r>
          </a:p>
        </p:txBody>
      </p:sp>
      <p:sp>
        <p:nvSpPr>
          <p:cNvPr id="10" name="正方形/長方形 9"/>
          <p:cNvSpPr/>
          <p:nvPr/>
        </p:nvSpPr>
        <p:spPr>
          <a:xfrm>
            <a:off x="629260" y="3805078"/>
            <a:ext cx="7905140" cy="2123658"/>
          </a:xfrm>
          <a:prstGeom prst="rect">
            <a:avLst/>
          </a:prstGeom>
        </p:spPr>
        <p:txBody>
          <a:bodyPr wrap="square">
            <a:spAutoFit/>
          </a:bodyPr>
          <a:lstStyle/>
          <a:p>
            <a:pP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■東海大学の</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が目指すもの</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身心の健康　</a:t>
            </a:r>
            <a:endParaRPr lang="en-US" altLang="ja-JP"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良好な人間関係</a:t>
            </a:r>
            <a:endParaRPr lang="en-US" altLang="ja-JP"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やりがいのある教育・業務内容</a:t>
            </a:r>
            <a:endParaRPr lang="en-US" altLang="ja-JP"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2400" b="1" dirty="0">
                <a:solidFill>
                  <a:srgbClr val="094B85"/>
                </a:solidFill>
                <a:latin typeface="メイリオ" panose="020B0604030504040204" pitchFamily="50" charset="-128"/>
                <a:ea typeface="メイリオ" panose="020B0604030504040204" pitchFamily="50" charset="-128"/>
                <a:cs typeface="メイリオ" panose="020B0604030504040204" pitchFamily="50" charset="-128"/>
              </a:rPr>
              <a:t>快適な教育・職場環境、十分な正課・正課外教育</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等</a:t>
            </a:r>
          </a:p>
        </p:txBody>
      </p:sp>
      <p:sp>
        <p:nvSpPr>
          <p:cNvPr id="22" name="正方形/長方形 21"/>
          <p:cNvSpPr/>
          <p:nvPr/>
        </p:nvSpPr>
        <p:spPr>
          <a:xfrm>
            <a:off x="609600" y="3761830"/>
            <a:ext cx="7924800" cy="218657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566" y="3894392"/>
            <a:ext cx="2240527" cy="1493685"/>
          </a:xfrm>
          <a:prstGeom prst="rect">
            <a:avLst/>
          </a:prstGeom>
        </p:spPr>
      </p:pic>
    </p:spTree>
    <p:extLst>
      <p:ext uri="{BB962C8B-B14F-4D97-AF65-F5344CB8AC3E}">
        <p14:creationId xmlns:p14="http://schemas.microsoft.com/office/powerpoint/2010/main" val="15813493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2085</Words>
  <Application>Microsoft Office PowerPoint</Application>
  <PresentationFormat>画面に合わせる (4:3)</PresentationFormat>
  <Paragraphs>380</Paragraphs>
  <Slides>23</Slides>
  <Notes>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PowerPoint プレゼンテーション</vt:lpstr>
      <vt:lpstr>PowerPoint プレゼンテーション</vt:lpstr>
      <vt:lpstr>これまでの地域創生の取り組み</vt:lpstr>
      <vt:lpstr>これまでの地域創生の取り組み</vt:lpstr>
      <vt:lpstr>これからの地域創生の取り組み（PA教育）</vt:lpstr>
      <vt:lpstr>これからの地域創生の取り組み（PA教育）</vt:lpstr>
      <vt:lpstr>これからの地域創生の取り組み（PA教育）</vt:lpstr>
      <vt:lpstr>これからの地域創生の取り組み（PA教育）</vt:lpstr>
      <vt:lpstr>これからの地域創生の取り組み（QOL）</vt:lpstr>
      <vt:lpstr>⑤QOL  学生が大学を卒業し社会の中でどのような働きをするかの１つの指針</vt:lpstr>
      <vt:lpstr>1.多文化理解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2017-12-02T05:45:22Z</dcterms:created>
  <dcterms:modified xsi:type="dcterms:W3CDTF">2018-02-22T08:58:06Z</dcterms:modified>
</cp:coreProperties>
</file>