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12_0.xml" ContentType="application/vnd.ms-powerpoint.comment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81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82" r:id="rId24"/>
    <p:sldId id="275" r:id="rId25"/>
    <p:sldId id="276" r:id="rId26"/>
    <p:sldId id="279" r:id="rId27"/>
    <p:sldId id="277" r:id="rId28"/>
    <p:sldId id="278" r:id="rId29"/>
  </p:sldIdLst>
  <p:sldSz cx="18288000" cy="10287000"/>
  <p:notesSz cx="6858000" cy="9144000"/>
  <p:embeddedFontLst>
    <p:embeddedFont>
      <p:font typeface="Adobe Fan Heiti Std B" panose="020B0700000000000000" pitchFamily="34" charset="-128"/>
      <p:bold r:id="rId31"/>
    </p:embeddedFont>
    <p:embeddedFont>
      <p:font typeface="Adobe Heiti Std R" panose="020B0400000000000000" pitchFamily="34" charset="-128"/>
      <p:regular r:id="rId32"/>
    </p:embeddedFont>
    <p:embeddedFont>
      <p:font typeface="游ゴシック" panose="020B0400000000000000" pitchFamily="50" charset="-128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4EF86D-1E4D-9C74-55A2-9CAE057A59A5}" name="2CAT1146" initials="千早" userId="S::2CAT1146@cc.u-tokai.ac.jp::913c339b-d9a7-411b-9aa8-a5a1ae73d9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4" autoAdjust="0"/>
    <p:restoredTop sz="96327" autoAdjust="0"/>
  </p:normalViewPr>
  <p:slideViewPr>
    <p:cSldViewPr>
      <p:cViewPr varScale="1">
        <p:scale>
          <a:sx n="37" d="100"/>
          <a:sy n="37" d="100"/>
        </p:scale>
        <p:origin x="1000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8/10/relationships/authors" Target="author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de289c25525640e6/&#12487;&#12473;&#12463;&#12488;&#12483;&#12503;/solar%20car/2023&#36039;&#37329;&#20250;&#35696;01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D5-404B-A17E-CDEDF3B9EBC8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D5-404B-A17E-CDEDF3B9EBC8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D5-404B-A17E-CDEDF3B9EB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D5-404B-A17E-CDEDF3B9EBC8}"/>
              </c:ext>
            </c:extLst>
          </c:dPt>
          <c:dPt>
            <c:idx val="4"/>
            <c:bubble3D val="0"/>
            <c:spPr>
              <a:solidFill>
                <a:srgbClr val="CCCC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AD5-404B-A17E-CDEDF3B9EBC8}"/>
              </c:ext>
            </c:extLst>
          </c:dPt>
          <c:cat>
            <c:strRef>
              <c:f>'[2023資金会議0110.xlsx]Sheet2'!$A$1:$A$5</c:f>
              <c:strCache>
                <c:ptCount val="5"/>
                <c:pt idx="0">
                  <c:v>スポンサー協賛金 3603万円</c:v>
                </c:pt>
                <c:pt idx="1">
                  <c:v>松前基金 1348万円</c:v>
                </c:pt>
                <c:pt idx="2">
                  <c:v>個人負担(合計) 961万円</c:v>
                </c:pt>
                <c:pt idx="3">
                  <c:v>チーム自己負担金 788万円</c:v>
                </c:pt>
                <c:pt idx="4">
                  <c:v>SAC支援金 720万円</c:v>
                </c:pt>
              </c:strCache>
            </c:strRef>
          </c:cat>
          <c:val>
            <c:numRef>
              <c:f>'[2023資金会議0110.xlsx]Sheet2'!$B$1:$B$5</c:f>
              <c:numCache>
                <c:formatCode>General</c:formatCode>
                <c:ptCount val="5"/>
                <c:pt idx="0">
                  <c:v>3603</c:v>
                </c:pt>
                <c:pt idx="1">
                  <c:v>1348</c:v>
                </c:pt>
                <c:pt idx="2">
                  <c:v>961</c:v>
                </c:pt>
                <c:pt idx="3">
                  <c:v>788</c:v>
                </c:pt>
                <c:pt idx="4">
                  <c:v>720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AD5-404B-A17E-CDEDF3B9EB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omments/modernComment_11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555C9D9-3428-F142-84E5-A867EE2C38DA}" authorId="{044EF86D-1E4D-9C74-55A2-9CAE057A59A5}" created="2024-02-17T14:27:20.095">
    <pc:sldMkLst xmlns:pc="http://schemas.microsoft.com/office/powerpoint/2013/main/command">
      <pc:docMk/>
      <pc:sldMk cId="0" sldId="274"/>
    </pc:sldMkLst>
    <p188:txBody>
      <a:bodyPr/>
      <a:lstStyle/>
      <a:p>
        <a:r>
          <a:rPr lang="ja-JP" altLang="en-US"/>
          <a:t>SACの支援金の件は口頭で言う方向で進めます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E0769-605A-7C47-913D-8DDFED0B9CC9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F2774-7D04-F34F-84E7-DEE8B252A4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27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2023</a:t>
            </a:r>
            <a:r>
              <a:rPr kumimoji="1" lang="ja-JP" altLang="en-US"/>
              <a:t>年度の活動一覧です。この中から抜粋し紹介します。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F2774-7D04-F34F-84E7-DEE8B252A4C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75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F2774-7D04-F34F-84E7-DEE8B252A4C1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805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24F40-C9BB-7797-75AA-32CAFAE50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D7157AA-099D-D2A6-D594-EF9F1614DB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6EA085C-EA5A-D772-57E2-029CE4A47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EF3B35-ED72-AF16-FC03-20701A895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F2774-7D04-F34F-84E7-DEE8B252A4C1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3085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10.sv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2_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jpe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AutoShape 3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" name="AutoShape 4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" name="AutoShape 5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" name="AutoShape 6"/>
          <p:cNvSpPr/>
          <p:nvPr/>
        </p:nvSpPr>
        <p:spPr>
          <a:xfrm>
            <a:off x="857250" y="7025641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8" name="Group 8"/>
          <p:cNvGrpSpPr/>
          <p:nvPr/>
        </p:nvGrpSpPr>
        <p:grpSpPr>
          <a:xfrm>
            <a:off x="1716596" y="2877583"/>
            <a:ext cx="4996394" cy="663258"/>
            <a:chOff x="0" y="0"/>
            <a:chExt cx="1315923" cy="174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15923" cy="174685"/>
            </a:xfrm>
            <a:custGeom>
              <a:avLst/>
              <a:gdLst/>
              <a:ahLst/>
              <a:cxnLst/>
              <a:rect l="l" t="t" r="r" b="b"/>
              <a:pathLst>
                <a:path w="1315923" h="174685">
                  <a:moveTo>
                    <a:pt x="0" y="0"/>
                  </a:moveTo>
                  <a:lnTo>
                    <a:pt x="1315923" y="0"/>
                  </a:lnTo>
                  <a:lnTo>
                    <a:pt x="1315923" y="174685"/>
                  </a:lnTo>
                  <a:lnTo>
                    <a:pt x="0" y="174685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315923" cy="241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95400" y="7610896"/>
            <a:ext cx="2643677" cy="1222077"/>
          </a:xfrm>
          <a:custGeom>
            <a:avLst/>
            <a:gdLst/>
            <a:ahLst/>
            <a:cxnLst/>
            <a:rect l="l" t="t" r="r" b="b"/>
            <a:pathLst>
              <a:path w="2643677" h="1222077">
                <a:moveTo>
                  <a:pt x="0" y="0"/>
                </a:moveTo>
                <a:lnTo>
                  <a:pt x="2643677" y="0"/>
                </a:lnTo>
                <a:lnTo>
                  <a:pt x="2643677" y="1222077"/>
                </a:lnTo>
                <a:lnTo>
                  <a:pt x="0" y="1222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1716596" y="3827380"/>
            <a:ext cx="13942942" cy="1368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99"/>
              </a:lnSpc>
            </a:pPr>
            <a:r>
              <a:rPr lang="en-US" sz="799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東海大学ソーラーカーチーム</a:t>
            </a:r>
            <a:endParaRPr lang="en-US" sz="7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967705" y="2930128"/>
            <a:ext cx="4539892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2023年度SAC最終報告会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42522" y="7610896"/>
            <a:ext cx="9036905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9"/>
              </a:lnSpc>
            </a:pPr>
            <a:r>
              <a:rPr lang="en-US" sz="2499" spc="4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チーム代表：熊林</a:t>
            </a:r>
            <a:r>
              <a:rPr lang="en-US" sz="2499" spc="4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　楽（工学部機械工学科2年）</a:t>
            </a:r>
          </a:p>
          <a:p>
            <a:pPr>
              <a:lnSpc>
                <a:spcPts val="4499"/>
              </a:lnSpc>
            </a:pPr>
            <a:r>
              <a:rPr lang="en-US" sz="2499" spc="4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サブリーダ：江上愛瑚（工学部機械工学科1年）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67384" y="140552"/>
            <a:ext cx="5220916" cy="41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2000" spc="4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発表日：2024年2月24日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2361305"/>
            <a:ext cx="13893628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57250" y="1047750"/>
            <a:ext cx="13893628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856856" y="904405"/>
            <a:ext cx="13894022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637195" y="8252269"/>
            <a:ext cx="504295" cy="504295"/>
          </a:xfrm>
          <a:custGeom>
            <a:avLst/>
            <a:gdLst/>
            <a:ahLst/>
            <a:cxnLst/>
            <a:rect l="l" t="t" r="r" b="b"/>
            <a:pathLst>
              <a:path w="504295" h="504295">
                <a:moveTo>
                  <a:pt x="0" y="0"/>
                </a:moveTo>
                <a:lnTo>
                  <a:pt x="504295" y="0"/>
                </a:lnTo>
                <a:lnTo>
                  <a:pt x="504295" y="504295"/>
                </a:lnTo>
                <a:lnTo>
                  <a:pt x="0" y="5042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589454" y="8252269"/>
            <a:ext cx="504295" cy="504295"/>
          </a:xfrm>
          <a:custGeom>
            <a:avLst/>
            <a:gdLst/>
            <a:ahLst/>
            <a:cxnLst/>
            <a:rect l="l" t="t" r="r" b="b"/>
            <a:pathLst>
              <a:path w="504295" h="504295">
                <a:moveTo>
                  <a:pt x="0" y="0"/>
                </a:moveTo>
                <a:lnTo>
                  <a:pt x="504294" y="0"/>
                </a:lnTo>
                <a:lnTo>
                  <a:pt x="504294" y="504295"/>
                </a:lnTo>
                <a:lnTo>
                  <a:pt x="0" y="504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36953" y="328962"/>
            <a:ext cx="2440394" cy="2363531"/>
          </a:xfrm>
          <a:custGeom>
            <a:avLst/>
            <a:gdLst/>
            <a:ahLst/>
            <a:cxnLst/>
            <a:rect l="l" t="t" r="r" b="b"/>
            <a:pathLst>
              <a:path w="2440394" h="2363531">
                <a:moveTo>
                  <a:pt x="0" y="0"/>
                </a:moveTo>
                <a:lnTo>
                  <a:pt x="2440393" y="0"/>
                </a:lnTo>
                <a:lnTo>
                  <a:pt x="2440393" y="2363531"/>
                </a:lnTo>
                <a:lnTo>
                  <a:pt x="0" y="2363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82599" y="2875655"/>
            <a:ext cx="6980386" cy="4634826"/>
          </a:xfrm>
          <a:custGeom>
            <a:avLst/>
            <a:gdLst/>
            <a:ahLst/>
            <a:cxnLst/>
            <a:rect l="l" t="t" r="r" b="b"/>
            <a:pathLst>
              <a:path w="6980386" h="4634826">
                <a:moveTo>
                  <a:pt x="0" y="0"/>
                </a:moveTo>
                <a:lnTo>
                  <a:pt x="6980386" y="0"/>
                </a:lnTo>
                <a:lnTo>
                  <a:pt x="6980386" y="4634826"/>
                </a:lnTo>
                <a:lnTo>
                  <a:pt x="0" y="46348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782951" y="2875655"/>
            <a:ext cx="6943006" cy="4634826"/>
          </a:xfrm>
          <a:custGeom>
            <a:avLst/>
            <a:gdLst/>
            <a:ahLst/>
            <a:cxnLst/>
            <a:rect l="l" t="t" r="r" b="b"/>
            <a:pathLst>
              <a:path w="6943006" h="4634826">
                <a:moveTo>
                  <a:pt x="0" y="0"/>
                </a:moveTo>
                <a:lnTo>
                  <a:pt x="6943007" y="0"/>
                </a:lnTo>
                <a:lnTo>
                  <a:pt x="6943007" y="4634826"/>
                </a:lnTo>
                <a:lnTo>
                  <a:pt x="0" y="46348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706948" y="8080819"/>
            <a:ext cx="5208737" cy="61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9"/>
              </a:lnSpc>
            </a:pPr>
            <a:r>
              <a:rPr lang="en-US" sz="2999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公式車検での英語での対応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1953" y="1199703"/>
            <a:ext cx="854779" cy="72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39600" y="8135572"/>
            <a:ext cx="4064629" cy="61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9"/>
              </a:lnSpc>
            </a:pPr>
            <a:r>
              <a:rPr lang="en-US" sz="299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海外チームとの交流</a:t>
            </a: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949343" y="1371153"/>
            <a:ext cx="1430995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2023 Bridgestone World Solar Challenge　への参戦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D449CE0-06DE-58C4-864E-48AFCA49A512}"/>
              </a:ext>
            </a:extLst>
          </p:cNvPr>
          <p:cNvSpPr txBox="1"/>
          <p:nvPr/>
        </p:nvSpPr>
        <p:spPr>
          <a:xfrm>
            <a:off x="15773400" y="5715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自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816BB4B-6132-33DC-B0AD-60BC9E398F20}"/>
              </a:ext>
            </a:extLst>
          </p:cNvPr>
          <p:cNvSpPr txBox="1"/>
          <p:nvPr/>
        </p:nvSpPr>
        <p:spPr>
          <a:xfrm>
            <a:off x="17108269" y="53476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集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7D8C05C-88AC-A6E6-72FC-33A9D470C2EC}"/>
              </a:ext>
            </a:extLst>
          </p:cNvPr>
          <p:cNvSpPr txBox="1"/>
          <p:nvPr/>
        </p:nvSpPr>
        <p:spPr>
          <a:xfrm>
            <a:off x="15773688" y="17750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挑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4F269AB-0E89-F0D3-504C-6057D7A29F33}"/>
              </a:ext>
            </a:extLst>
          </p:cNvPr>
          <p:cNvSpPr txBox="1"/>
          <p:nvPr/>
        </p:nvSpPr>
        <p:spPr>
          <a:xfrm>
            <a:off x="17108557" y="177607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成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2361305"/>
            <a:ext cx="13893628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57250" y="1047750"/>
            <a:ext cx="13893628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856856" y="904405"/>
            <a:ext cx="13894022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2599" y="8252269"/>
            <a:ext cx="504295" cy="504295"/>
          </a:xfrm>
          <a:custGeom>
            <a:avLst/>
            <a:gdLst/>
            <a:ahLst/>
            <a:cxnLst/>
            <a:rect l="l" t="t" r="r" b="b"/>
            <a:pathLst>
              <a:path w="504295" h="504295">
                <a:moveTo>
                  <a:pt x="0" y="0"/>
                </a:moveTo>
                <a:lnTo>
                  <a:pt x="504295" y="0"/>
                </a:lnTo>
                <a:lnTo>
                  <a:pt x="504295" y="504295"/>
                </a:lnTo>
                <a:lnTo>
                  <a:pt x="0" y="5042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782951" y="8252269"/>
            <a:ext cx="504295" cy="504295"/>
          </a:xfrm>
          <a:custGeom>
            <a:avLst/>
            <a:gdLst/>
            <a:ahLst/>
            <a:cxnLst/>
            <a:rect l="l" t="t" r="r" b="b"/>
            <a:pathLst>
              <a:path w="504295" h="504295">
                <a:moveTo>
                  <a:pt x="0" y="0"/>
                </a:moveTo>
                <a:lnTo>
                  <a:pt x="504295" y="0"/>
                </a:lnTo>
                <a:lnTo>
                  <a:pt x="504295" y="504295"/>
                </a:lnTo>
                <a:lnTo>
                  <a:pt x="0" y="504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36953" y="328962"/>
            <a:ext cx="2440394" cy="2363531"/>
          </a:xfrm>
          <a:custGeom>
            <a:avLst/>
            <a:gdLst/>
            <a:ahLst/>
            <a:cxnLst/>
            <a:rect l="l" t="t" r="r" b="b"/>
            <a:pathLst>
              <a:path w="2440394" h="2363531">
                <a:moveTo>
                  <a:pt x="0" y="0"/>
                </a:moveTo>
                <a:lnTo>
                  <a:pt x="2440393" y="0"/>
                </a:lnTo>
                <a:lnTo>
                  <a:pt x="2440393" y="2363531"/>
                </a:lnTo>
                <a:lnTo>
                  <a:pt x="0" y="2363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782951" y="3059351"/>
            <a:ext cx="7018278" cy="4659518"/>
          </a:xfrm>
          <a:custGeom>
            <a:avLst/>
            <a:gdLst/>
            <a:ahLst/>
            <a:cxnLst/>
            <a:rect l="l" t="t" r="r" b="b"/>
            <a:pathLst>
              <a:path w="7018278" h="4659518">
                <a:moveTo>
                  <a:pt x="0" y="0"/>
                </a:moveTo>
                <a:lnTo>
                  <a:pt x="7018278" y="0"/>
                </a:lnTo>
                <a:lnTo>
                  <a:pt x="7018278" y="4659518"/>
                </a:lnTo>
                <a:lnTo>
                  <a:pt x="0" y="46595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282599" y="3059351"/>
            <a:ext cx="7001411" cy="4659518"/>
          </a:xfrm>
          <a:custGeom>
            <a:avLst/>
            <a:gdLst/>
            <a:ahLst/>
            <a:cxnLst/>
            <a:rect l="l" t="t" r="r" b="b"/>
            <a:pathLst>
              <a:path w="7001411" h="4659518">
                <a:moveTo>
                  <a:pt x="0" y="0"/>
                </a:moveTo>
                <a:lnTo>
                  <a:pt x="7001412" y="0"/>
                </a:lnTo>
                <a:lnTo>
                  <a:pt x="7001412" y="4659518"/>
                </a:lnTo>
                <a:lnTo>
                  <a:pt x="0" y="46595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091662" y="8080819"/>
            <a:ext cx="7328150" cy="61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9"/>
              </a:lnSpc>
            </a:pPr>
            <a:r>
              <a:rPr lang="en-US" sz="2999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5日間、約3000kmのレースに挑んだ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1953" y="1199703"/>
            <a:ext cx="854779" cy="72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92046" y="8109128"/>
            <a:ext cx="7328150" cy="61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9"/>
              </a:lnSpc>
            </a:pPr>
            <a:r>
              <a:rPr lang="en-US" sz="2999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レース中のリタイア危機を乗り越え完走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49343" y="1371153"/>
            <a:ext cx="1430995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2023 Bridgestone World Solar Challenge　への参戦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6D44F48-4862-123F-D330-5CD8EAB70516}"/>
              </a:ext>
            </a:extLst>
          </p:cNvPr>
          <p:cNvSpPr txBox="1"/>
          <p:nvPr/>
        </p:nvSpPr>
        <p:spPr>
          <a:xfrm>
            <a:off x="15773400" y="5715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自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274B5BD-D576-BBEF-7FF5-A7902AB3CF8A}"/>
              </a:ext>
            </a:extLst>
          </p:cNvPr>
          <p:cNvSpPr txBox="1"/>
          <p:nvPr/>
        </p:nvSpPr>
        <p:spPr>
          <a:xfrm>
            <a:off x="17108269" y="53476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集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E27CC49-C650-D291-9664-52752C5B3FE2}"/>
              </a:ext>
            </a:extLst>
          </p:cNvPr>
          <p:cNvSpPr txBox="1"/>
          <p:nvPr/>
        </p:nvSpPr>
        <p:spPr>
          <a:xfrm>
            <a:off x="15773688" y="17750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挑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81D3F75-1664-6A88-60B3-9ED8533FC244}"/>
              </a:ext>
            </a:extLst>
          </p:cNvPr>
          <p:cNvSpPr txBox="1"/>
          <p:nvPr/>
        </p:nvSpPr>
        <p:spPr>
          <a:xfrm>
            <a:off x="17108557" y="177607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成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92296" y="7273373"/>
            <a:ext cx="14995704" cy="3330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999"/>
              </a:lnSpc>
            </a:pPr>
            <a:r>
              <a:rPr lang="en-US" sz="24999" u="none" strike="noStrike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03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857250" y="9382595"/>
            <a:ext cx="13511222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8" name="AutoShape 8"/>
          <p:cNvSpPr/>
          <p:nvPr/>
        </p:nvSpPr>
        <p:spPr>
          <a:xfrm flipV="1">
            <a:off x="857250" y="9239250"/>
            <a:ext cx="13511222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74300" y="4036514"/>
            <a:ext cx="1129074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b="1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表彰</a:t>
            </a:r>
            <a:endParaRPr lang="en-US" sz="6000" b="1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574300" y="5411485"/>
            <a:ext cx="6931842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今年度いただいた賞を報告します</a:t>
            </a:r>
            <a:endParaRPr lang="en-US" sz="24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611418" y="3934645"/>
            <a:ext cx="1213487" cy="1346739"/>
            <a:chOff x="0" y="0"/>
            <a:chExt cx="319601" cy="3546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9601" cy="354697"/>
            </a:xfrm>
            <a:custGeom>
              <a:avLst/>
              <a:gdLst/>
              <a:ahLst/>
              <a:cxnLst/>
              <a:rect l="l" t="t" r="r" b="b"/>
              <a:pathLst>
                <a:path w="319601" h="354697">
                  <a:moveTo>
                    <a:pt x="0" y="0"/>
                  </a:moveTo>
                  <a:lnTo>
                    <a:pt x="319601" y="0"/>
                  </a:lnTo>
                  <a:lnTo>
                    <a:pt x="319601" y="354697"/>
                  </a:lnTo>
                  <a:lnTo>
                    <a:pt x="0" y="354697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19601" cy="402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11418" y="4031751"/>
            <a:ext cx="1213487" cy="83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9"/>
              </a:lnSpc>
              <a:spcBef>
                <a:spcPct val="0"/>
              </a:spcBef>
            </a:pPr>
            <a:r>
              <a:rPr lang="en-US" sz="3999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2361305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5551609" y="2875655"/>
            <a:ext cx="7184782" cy="4779509"/>
          </a:xfrm>
          <a:custGeom>
            <a:avLst/>
            <a:gdLst/>
            <a:ahLst/>
            <a:cxnLst/>
            <a:rect l="l" t="t" r="r" b="b"/>
            <a:pathLst>
              <a:path w="7184782" h="4779509">
                <a:moveTo>
                  <a:pt x="0" y="0"/>
                </a:moveTo>
                <a:lnTo>
                  <a:pt x="7184782" y="0"/>
                </a:lnTo>
                <a:lnTo>
                  <a:pt x="7184782" y="4779510"/>
                </a:lnTo>
                <a:lnTo>
                  <a:pt x="0" y="4779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949343" y="1371153"/>
            <a:ext cx="1430995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表彰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61953" y="1199703"/>
            <a:ext cx="854779" cy="72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61953" y="8047156"/>
            <a:ext cx="15797347" cy="61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Bridgestone World Solar Challenge </a:t>
            </a:r>
            <a:r>
              <a:rPr lang="en-US" sz="299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において「デービット・ヒューチャック賞」を獲得</a:t>
            </a: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92296" y="7351398"/>
            <a:ext cx="14995704" cy="3330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999"/>
              </a:lnSpc>
            </a:pPr>
            <a:r>
              <a:rPr lang="en-US" sz="24999" u="none" strike="noStrike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04</a:t>
            </a:r>
          </a:p>
        </p:txBody>
      </p:sp>
      <p:sp>
        <p:nvSpPr>
          <p:cNvPr id="7" name="AutoShape 7"/>
          <p:cNvSpPr/>
          <p:nvPr/>
        </p:nvSpPr>
        <p:spPr>
          <a:xfrm>
            <a:off x="857250" y="9382595"/>
            <a:ext cx="13472676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857250" y="9239250"/>
            <a:ext cx="13472676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74300" y="4036514"/>
            <a:ext cx="1129074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b="1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社会貢献活動</a:t>
            </a:r>
            <a:endParaRPr lang="en-US" sz="6000" b="1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574300" y="5411485"/>
            <a:ext cx="6788900" cy="905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地域の方々との交流や外部への展示活動について報告します</a:t>
            </a:r>
            <a:r>
              <a:rPr lang="en-US" sz="24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。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11418" y="3934645"/>
            <a:ext cx="1213487" cy="1346739"/>
            <a:chOff x="0" y="0"/>
            <a:chExt cx="319601" cy="3546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9601" cy="354697"/>
            </a:xfrm>
            <a:custGeom>
              <a:avLst/>
              <a:gdLst/>
              <a:ahLst/>
              <a:cxnLst/>
              <a:rect l="l" t="t" r="r" b="b"/>
              <a:pathLst>
                <a:path w="319601" h="354697">
                  <a:moveTo>
                    <a:pt x="0" y="0"/>
                  </a:moveTo>
                  <a:lnTo>
                    <a:pt x="319601" y="0"/>
                  </a:lnTo>
                  <a:lnTo>
                    <a:pt x="319601" y="354697"/>
                  </a:lnTo>
                  <a:lnTo>
                    <a:pt x="0" y="354697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19601" cy="402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11418" y="4031751"/>
            <a:ext cx="1213487" cy="83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9"/>
              </a:lnSpc>
              <a:spcBef>
                <a:spcPct val="0"/>
              </a:spcBef>
            </a:pPr>
            <a:r>
              <a:rPr lang="en-US" sz="3999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2361305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461953" y="3135953"/>
            <a:ext cx="7395947" cy="4925872"/>
          </a:xfrm>
          <a:custGeom>
            <a:avLst/>
            <a:gdLst/>
            <a:ahLst/>
            <a:cxnLst/>
            <a:rect l="l" t="t" r="r" b="b"/>
            <a:pathLst>
              <a:path w="7395947" h="4925872">
                <a:moveTo>
                  <a:pt x="0" y="0"/>
                </a:moveTo>
                <a:lnTo>
                  <a:pt x="7395947" y="0"/>
                </a:lnTo>
                <a:lnTo>
                  <a:pt x="7395947" y="4925872"/>
                </a:lnTo>
                <a:lnTo>
                  <a:pt x="0" y="4925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629916" y="3135953"/>
            <a:ext cx="7098563" cy="4925872"/>
          </a:xfrm>
          <a:custGeom>
            <a:avLst/>
            <a:gdLst/>
            <a:ahLst/>
            <a:cxnLst/>
            <a:rect l="l" t="t" r="r" b="b"/>
            <a:pathLst>
              <a:path w="7098563" h="4925872">
                <a:moveTo>
                  <a:pt x="0" y="0"/>
                </a:moveTo>
                <a:lnTo>
                  <a:pt x="7098563" y="0"/>
                </a:lnTo>
                <a:lnTo>
                  <a:pt x="7098563" y="4925872"/>
                </a:lnTo>
                <a:lnTo>
                  <a:pt x="0" y="4925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949343" y="1342578"/>
            <a:ext cx="14309957" cy="594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b="1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WGC　</a:t>
            </a:r>
            <a:r>
              <a:rPr lang="en-US" sz="3500" b="1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デモンストレーション走行・建学祭での展示</a:t>
            </a:r>
            <a:endParaRPr lang="en-US" sz="3500" b="1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61953" y="1199703"/>
            <a:ext cx="854779" cy="72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2361305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4680508" y="2751830"/>
            <a:ext cx="8926984" cy="5958009"/>
          </a:xfrm>
          <a:custGeom>
            <a:avLst/>
            <a:gdLst/>
            <a:ahLst/>
            <a:cxnLst/>
            <a:rect l="l" t="t" r="r" b="b"/>
            <a:pathLst>
              <a:path w="8926984" h="5958009">
                <a:moveTo>
                  <a:pt x="0" y="0"/>
                </a:moveTo>
                <a:lnTo>
                  <a:pt x="8926984" y="0"/>
                </a:lnTo>
                <a:lnTo>
                  <a:pt x="8926984" y="5958010"/>
                </a:lnTo>
                <a:lnTo>
                  <a:pt x="0" y="5958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949343" y="1342578"/>
            <a:ext cx="14309957" cy="59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b="1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東海大学付属本田記念幼稚園の園児に向けて見学会の開催</a:t>
            </a:r>
            <a:endParaRPr lang="en-US" sz="3500" b="1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61953" y="1199703"/>
            <a:ext cx="854779" cy="72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2361305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2599" y="3335355"/>
            <a:ext cx="7386240" cy="4929846"/>
          </a:xfrm>
          <a:custGeom>
            <a:avLst/>
            <a:gdLst/>
            <a:ahLst/>
            <a:cxnLst/>
            <a:rect l="l" t="t" r="r" b="b"/>
            <a:pathLst>
              <a:path w="7386240" h="4929846">
                <a:moveTo>
                  <a:pt x="0" y="0"/>
                </a:moveTo>
                <a:lnTo>
                  <a:pt x="7386240" y="0"/>
                </a:lnTo>
                <a:lnTo>
                  <a:pt x="7386240" y="4929846"/>
                </a:lnTo>
                <a:lnTo>
                  <a:pt x="0" y="4929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873668" y="3335355"/>
            <a:ext cx="6573128" cy="4929846"/>
          </a:xfrm>
          <a:custGeom>
            <a:avLst/>
            <a:gdLst/>
            <a:ahLst/>
            <a:cxnLst/>
            <a:rect l="l" t="t" r="r" b="b"/>
            <a:pathLst>
              <a:path w="6573128" h="4929846">
                <a:moveTo>
                  <a:pt x="0" y="0"/>
                </a:moveTo>
                <a:lnTo>
                  <a:pt x="6573128" y="0"/>
                </a:lnTo>
                <a:lnTo>
                  <a:pt x="6573128" y="4929846"/>
                </a:lnTo>
                <a:lnTo>
                  <a:pt x="0" y="49298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949343" y="1342578"/>
            <a:ext cx="14309957" cy="59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b="1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「</a:t>
            </a:r>
            <a:r>
              <a:rPr lang="en-US" sz="3500" b="1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世界一行きたい科学広場in浦安」での車体展示・乗車体験</a:t>
            </a:r>
            <a:endParaRPr lang="en-US" sz="3500" b="1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61953" y="1199703"/>
            <a:ext cx="854779" cy="72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2361305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2914353"/>
            <a:ext cx="8062896" cy="5369071"/>
          </a:xfrm>
          <a:custGeom>
            <a:avLst/>
            <a:gdLst/>
            <a:ahLst/>
            <a:cxnLst/>
            <a:rect l="l" t="t" r="r" b="b"/>
            <a:pathLst>
              <a:path w="8062896" h="5369071">
                <a:moveTo>
                  <a:pt x="0" y="0"/>
                </a:moveTo>
                <a:lnTo>
                  <a:pt x="8062896" y="0"/>
                </a:lnTo>
                <a:lnTo>
                  <a:pt x="8062896" y="5369071"/>
                </a:lnTo>
                <a:lnTo>
                  <a:pt x="0" y="5369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878018" y="2914353"/>
            <a:ext cx="7158761" cy="5369071"/>
          </a:xfrm>
          <a:custGeom>
            <a:avLst/>
            <a:gdLst/>
            <a:ahLst/>
            <a:cxnLst/>
            <a:rect l="l" t="t" r="r" b="b"/>
            <a:pathLst>
              <a:path w="7158761" h="5369071">
                <a:moveTo>
                  <a:pt x="0" y="0"/>
                </a:moveTo>
                <a:lnTo>
                  <a:pt x="7158761" y="0"/>
                </a:lnTo>
                <a:lnTo>
                  <a:pt x="7158761" y="5369071"/>
                </a:lnTo>
                <a:lnTo>
                  <a:pt x="0" y="5369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949343" y="1371153"/>
            <a:ext cx="1430995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b="1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「JAPAN MOBILITY SHOW 2023」での展示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61953" y="1199703"/>
            <a:ext cx="854779" cy="72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92296" y="7390411"/>
            <a:ext cx="14995704" cy="3330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999"/>
              </a:lnSpc>
            </a:pPr>
            <a:r>
              <a:rPr lang="en-US" sz="24999" u="none" strike="noStrike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05</a:t>
            </a:r>
          </a:p>
        </p:txBody>
      </p:sp>
      <p:sp>
        <p:nvSpPr>
          <p:cNvPr id="7" name="AutoShape 7"/>
          <p:cNvSpPr/>
          <p:nvPr/>
        </p:nvSpPr>
        <p:spPr>
          <a:xfrm>
            <a:off x="857250" y="9382595"/>
            <a:ext cx="13491491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857250" y="9239250"/>
            <a:ext cx="13491491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74300" y="4036514"/>
            <a:ext cx="1129074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b="1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今後の</a:t>
            </a:r>
            <a:r>
              <a:rPr lang="ja-JP" altLang="en-US" sz="6000" b="1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展望と取り組み</a:t>
            </a:r>
            <a:endParaRPr lang="en-US" sz="6000" b="1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574300" y="5411485"/>
            <a:ext cx="6931842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次年度の目標や、</a:t>
            </a:r>
            <a:r>
              <a:rPr lang="en-US" sz="28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今後の計画などについてご説明させていただきます</a:t>
            </a:r>
            <a:r>
              <a:rPr lang="en-US" sz="24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。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11418" y="3934645"/>
            <a:ext cx="1213487" cy="1346739"/>
            <a:chOff x="0" y="0"/>
            <a:chExt cx="319601" cy="3546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9601" cy="354697"/>
            </a:xfrm>
            <a:custGeom>
              <a:avLst/>
              <a:gdLst/>
              <a:ahLst/>
              <a:cxnLst/>
              <a:rect l="l" t="t" r="r" b="b"/>
              <a:pathLst>
                <a:path w="319601" h="354697">
                  <a:moveTo>
                    <a:pt x="0" y="0"/>
                  </a:moveTo>
                  <a:lnTo>
                    <a:pt x="319601" y="0"/>
                  </a:lnTo>
                  <a:lnTo>
                    <a:pt x="319601" y="354697"/>
                  </a:lnTo>
                  <a:lnTo>
                    <a:pt x="0" y="354697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19601" cy="402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11418" y="4031751"/>
            <a:ext cx="1213487" cy="83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9"/>
              </a:lnSpc>
              <a:spcBef>
                <a:spcPct val="0"/>
              </a:spcBef>
            </a:pPr>
            <a:r>
              <a:rPr lang="en-US" sz="3999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56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TextBox 3"/>
          <p:cNvSpPr txBox="1"/>
          <p:nvPr/>
        </p:nvSpPr>
        <p:spPr>
          <a:xfrm>
            <a:off x="6899181" y="2609850"/>
            <a:ext cx="7661676" cy="528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35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活動内容</a:t>
            </a:r>
            <a:endParaRPr lang="en-US" sz="35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7000"/>
              </a:lnSpc>
            </a:pPr>
            <a:r>
              <a:rPr lang="en-US" sz="35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活動報告</a:t>
            </a:r>
            <a:endParaRPr lang="en-US" sz="35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7000"/>
              </a:lnSpc>
            </a:pPr>
            <a:r>
              <a:rPr lang="en-US" sz="35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表彰</a:t>
            </a:r>
            <a:endParaRPr lang="en-US" sz="35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7000"/>
              </a:lnSpc>
            </a:pPr>
            <a:r>
              <a:rPr lang="en-US" sz="35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社会貢献活動</a:t>
            </a:r>
            <a:endParaRPr lang="en-US" sz="35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70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今後の取り組みと展望</a:t>
            </a:r>
          </a:p>
          <a:p>
            <a:pPr>
              <a:lnSpc>
                <a:spcPts val="7000"/>
              </a:lnSpc>
            </a:pPr>
            <a:r>
              <a:rPr lang="en-US" sz="35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最後に</a:t>
            </a:r>
            <a:endParaRPr lang="en-US" sz="35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187339" y="2609850"/>
            <a:ext cx="1542838" cy="528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01</a:t>
            </a:r>
          </a:p>
          <a:p>
            <a:pPr algn="r">
              <a:lnSpc>
                <a:spcPts val="70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02</a:t>
            </a:r>
          </a:p>
          <a:p>
            <a:pPr algn="r">
              <a:lnSpc>
                <a:spcPts val="70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03</a:t>
            </a:r>
          </a:p>
          <a:p>
            <a:pPr algn="r">
              <a:lnSpc>
                <a:spcPts val="70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04</a:t>
            </a:r>
          </a:p>
          <a:p>
            <a:pPr algn="r">
              <a:lnSpc>
                <a:spcPts val="70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05</a:t>
            </a:r>
          </a:p>
          <a:p>
            <a:pPr algn="r">
              <a:lnSpc>
                <a:spcPts val="70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46656" y="2609850"/>
            <a:ext cx="736046" cy="528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-</a:t>
            </a:r>
          </a:p>
          <a:p>
            <a:pPr algn="ctr">
              <a:lnSpc>
                <a:spcPts val="70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-</a:t>
            </a:r>
          </a:p>
          <a:p>
            <a:pPr algn="ctr">
              <a:lnSpc>
                <a:spcPts val="70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-</a:t>
            </a:r>
          </a:p>
          <a:p>
            <a:pPr algn="ctr">
              <a:lnSpc>
                <a:spcPts val="70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-</a:t>
            </a:r>
          </a:p>
          <a:p>
            <a:pPr algn="ctr">
              <a:lnSpc>
                <a:spcPts val="70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-</a:t>
            </a:r>
          </a:p>
          <a:p>
            <a:pPr algn="ctr">
              <a:lnSpc>
                <a:spcPts val="70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-</a:t>
            </a:r>
          </a:p>
        </p:txBody>
      </p:sp>
      <p:sp>
        <p:nvSpPr>
          <p:cNvPr id="6" name="AutoShape 6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" name="AutoShape 7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8" name="AutoShape 8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9" name="AutoShape 9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726121" y="650626"/>
            <a:ext cx="1213487" cy="1673474"/>
            <a:chOff x="0" y="0"/>
            <a:chExt cx="319601" cy="9418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9601" cy="941889"/>
            </a:xfrm>
            <a:custGeom>
              <a:avLst/>
              <a:gdLst/>
              <a:ahLst/>
              <a:cxnLst/>
              <a:rect l="l" t="t" r="r" b="b"/>
              <a:pathLst>
                <a:path w="319601" h="941889">
                  <a:moveTo>
                    <a:pt x="0" y="0"/>
                  </a:moveTo>
                  <a:lnTo>
                    <a:pt x="319601" y="0"/>
                  </a:lnTo>
                  <a:lnTo>
                    <a:pt x="319601" y="941889"/>
                  </a:lnTo>
                  <a:lnTo>
                    <a:pt x="0" y="941889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319601" cy="989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3374676" y="2004868"/>
            <a:ext cx="5352794" cy="6277264"/>
          </a:xfrm>
          <a:custGeom>
            <a:avLst/>
            <a:gdLst/>
            <a:ahLst/>
            <a:cxnLst/>
            <a:rect l="l" t="t" r="r" b="b"/>
            <a:pathLst>
              <a:path w="5352794" h="6277264">
                <a:moveTo>
                  <a:pt x="5352794" y="0"/>
                </a:moveTo>
                <a:lnTo>
                  <a:pt x="0" y="0"/>
                </a:lnTo>
                <a:lnTo>
                  <a:pt x="0" y="6277264"/>
                </a:lnTo>
                <a:lnTo>
                  <a:pt x="5352794" y="6277264"/>
                </a:lnTo>
                <a:lnTo>
                  <a:pt x="5352794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2361305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0104321" y="3399138"/>
            <a:ext cx="7205179" cy="4802280"/>
          </a:xfrm>
          <a:custGeom>
            <a:avLst/>
            <a:gdLst/>
            <a:ahLst/>
            <a:cxnLst/>
            <a:rect l="l" t="t" r="r" b="b"/>
            <a:pathLst>
              <a:path w="7205179" h="4802280">
                <a:moveTo>
                  <a:pt x="0" y="0"/>
                </a:moveTo>
                <a:lnTo>
                  <a:pt x="7205179" y="0"/>
                </a:lnTo>
                <a:lnTo>
                  <a:pt x="7205179" y="4802280"/>
                </a:lnTo>
                <a:lnTo>
                  <a:pt x="0" y="4802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949343" y="1342578"/>
            <a:ext cx="14309957" cy="59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今後の活動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61953" y="1199703"/>
            <a:ext cx="854779" cy="72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11418" y="3844526"/>
            <a:ext cx="8061038" cy="2094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2024年度に開催される国際大会への参戦予定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11418" y="6828530"/>
            <a:ext cx="6572262" cy="876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南アフリカで開催される</a:t>
            </a:r>
            <a:r>
              <a:rPr lang="en-US" sz="20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「Sasol</a:t>
            </a:r>
            <a:r>
              <a:rPr lang="en-US" sz="20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Solar </a:t>
            </a:r>
            <a:r>
              <a:rPr lang="en-US" sz="20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Challenge」などへの参戦を予定しています</a:t>
            </a:r>
            <a:r>
              <a:rPr lang="en-US" sz="20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。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0EBA96-94B9-7676-E3D7-1BB7581E0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5504BF-44F2-F573-2542-BCDD7F7F70AF}"/>
              </a:ext>
            </a:extLst>
          </p:cNvPr>
          <p:cNvSpPr/>
          <p:nvPr/>
        </p:nvSpPr>
        <p:spPr>
          <a:xfrm>
            <a:off x="152400" y="469799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5B74CED7-964F-B256-FD17-272BE7A108FB}"/>
              </a:ext>
            </a:extLst>
          </p:cNvPr>
          <p:cNvSpPr/>
          <p:nvPr/>
        </p:nvSpPr>
        <p:spPr>
          <a:xfrm>
            <a:off x="857250" y="2361305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6EA74BD-9750-4BE6-0826-C122D7DCEA52}"/>
              </a:ext>
            </a:extLst>
          </p:cNvPr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9CF4F2FE-2527-0FB5-FC12-7118519C7BD2}"/>
              </a:ext>
            </a:extLst>
          </p:cNvPr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ECA51EA2-3527-39D0-5542-C4390ED28D22}"/>
              </a:ext>
            </a:extLst>
          </p:cNvPr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4C6112D2-AC2A-62CA-ED61-1A33A65D898B}"/>
              </a:ext>
            </a:extLst>
          </p:cNvPr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A9628F2-5B2A-7B07-AAEC-32AB540CB205}"/>
              </a:ext>
            </a:extLst>
          </p:cNvPr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F11E550-1CF3-B552-1897-CFD7837912B9}"/>
                </a:ext>
              </a:extLst>
            </p:cNvPr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15CF1F1-FE95-D637-04F9-638A2020C691}"/>
                </a:ext>
              </a:extLst>
            </p:cNvPr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C184AC5E-CF34-0E34-B9F5-799820C934C4}"/>
              </a:ext>
            </a:extLst>
          </p:cNvPr>
          <p:cNvSpPr txBox="1"/>
          <p:nvPr/>
        </p:nvSpPr>
        <p:spPr>
          <a:xfrm>
            <a:off x="1461953" y="1199703"/>
            <a:ext cx="854779" cy="72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rgbClr val="050A30"/>
                </a:solidFill>
                <a:effectLst/>
                <a:uLnTx/>
                <a:uFillTx/>
                <a:latin typeface="Adobe Heiti Std R" panose="020B0400000000000000" pitchFamily="34" charset="-128"/>
                <a:ea typeface="Adobe Heiti Std R" panose="020B0400000000000000" pitchFamily="34" charset="-128"/>
              </a:rPr>
              <a:t>05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A2229E6-0465-1081-02BF-4FB27464CFFB}"/>
              </a:ext>
            </a:extLst>
          </p:cNvPr>
          <p:cNvSpPr txBox="1"/>
          <p:nvPr/>
        </p:nvSpPr>
        <p:spPr>
          <a:xfrm>
            <a:off x="2949343" y="1342578"/>
            <a:ext cx="14309957" cy="59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4F6FC"/>
                </a:solidFill>
                <a:effectLst/>
                <a:uLnTx/>
                <a:uFillTx/>
                <a:latin typeface="Adobe Heiti Std R" panose="020B0400000000000000" pitchFamily="34" charset="-128"/>
                <a:ea typeface="Adobe Heiti Std R" panose="020B0400000000000000" pitchFamily="34" charset="-128"/>
              </a:rPr>
              <a:t>2023年度の資金状態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8D6192B7-4191-1A2E-B9F8-01B62788B7D7}"/>
              </a:ext>
            </a:extLst>
          </p:cNvPr>
          <p:cNvGrpSpPr/>
          <p:nvPr/>
        </p:nvGrpSpPr>
        <p:grpSpPr>
          <a:xfrm>
            <a:off x="3657600" y="2504650"/>
            <a:ext cx="11818196" cy="6579025"/>
            <a:chOff x="129943" y="2504650"/>
            <a:chExt cx="11818196" cy="6579025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C04A2A01-8264-FEC8-A961-9A5764853662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0" y="6557379"/>
              <a:ext cx="990600" cy="1098535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A7A5E990-DF13-FE5E-3A6F-169C30AC7D75}"/>
                </a:ext>
              </a:extLst>
            </p:cNvPr>
            <p:cNvSpPr txBox="1"/>
            <p:nvPr/>
          </p:nvSpPr>
          <p:spPr>
            <a:xfrm>
              <a:off x="9128739" y="7655914"/>
              <a:ext cx="2819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chemeClr val="accent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スポンサー協賛金</a:t>
              </a:r>
              <a:endParaRPr kumimoji="1" lang="en-US" altLang="ja-JP" sz="2400" b="1" dirty="0"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  <a:p>
              <a:r>
                <a:rPr kumimoji="1" lang="en-US" altLang="ja-JP" sz="2400" b="1" dirty="0">
                  <a:solidFill>
                    <a:schemeClr val="accent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3603</a:t>
              </a:r>
              <a:r>
                <a:rPr kumimoji="1" lang="ja-JP" altLang="en-US" sz="2400" b="1" dirty="0">
                  <a:solidFill>
                    <a:schemeClr val="accent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万円　</a:t>
              </a:r>
              <a:r>
                <a:rPr kumimoji="1" lang="en-US" altLang="ja-JP" sz="2400" b="1" dirty="0">
                  <a:solidFill>
                    <a:schemeClr val="accent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48</a:t>
              </a:r>
              <a:r>
                <a:rPr kumimoji="1" lang="ja-JP" altLang="en-US" sz="2400" b="1" dirty="0">
                  <a:solidFill>
                    <a:schemeClr val="accent1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％</a:t>
              </a:r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F8A26B0A-8E11-984D-05EF-658DC3B886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6732" y="7782350"/>
              <a:ext cx="2255268" cy="470328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53D04C21-ECE8-150C-4657-16359BC70B2E}"/>
                </a:ext>
              </a:extLst>
            </p:cNvPr>
            <p:cNvSpPr txBox="1"/>
            <p:nvPr/>
          </p:nvSpPr>
          <p:spPr>
            <a:xfrm>
              <a:off x="856856" y="8252678"/>
              <a:ext cx="2819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chemeClr val="accent6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松前基金</a:t>
              </a:r>
              <a:endParaRPr kumimoji="1" lang="en-US" altLang="ja-JP" sz="2400" b="1" dirty="0">
                <a:solidFill>
                  <a:schemeClr val="accent6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  <a:p>
              <a:r>
                <a:rPr kumimoji="1" lang="en-US" altLang="ja-JP" sz="2400" b="1" dirty="0">
                  <a:solidFill>
                    <a:schemeClr val="accent6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1348</a:t>
              </a:r>
              <a:r>
                <a:rPr kumimoji="1" lang="ja-JP" altLang="en-US" sz="2400" b="1" dirty="0">
                  <a:solidFill>
                    <a:schemeClr val="accent6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万円　</a:t>
              </a:r>
              <a:r>
                <a:rPr kumimoji="1" lang="en-US" altLang="ja-JP" sz="2400" b="1" dirty="0">
                  <a:solidFill>
                    <a:schemeClr val="accent6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18</a:t>
              </a:r>
              <a:r>
                <a:rPr kumimoji="1" lang="ja-JP" altLang="en-US" sz="2400" b="1" dirty="0">
                  <a:solidFill>
                    <a:schemeClr val="accent6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％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612E6A86-CD52-A087-9CC9-11134AED8666}"/>
                </a:ext>
              </a:extLst>
            </p:cNvPr>
            <p:cNvSpPr txBox="1"/>
            <p:nvPr/>
          </p:nvSpPr>
          <p:spPr>
            <a:xfrm>
              <a:off x="276028" y="6447006"/>
              <a:ext cx="2819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chemeClr val="accent2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個人負担金</a:t>
              </a:r>
              <a:endParaRPr kumimoji="1" lang="en-US" altLang="ja-JP" sz="2400" b="1" dirty="0">
                <a:solidFill>
                  <a:schemeClr val="accent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  <a:p>
              <a:r>
                <a:rPr kumimoji="1" lang="en-US" altLang="ja-JP" sz="2400" b="1" dirty="0">
                  <a:solidFill>
                    <a:schemeClr val="accent2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961</a:t>
              </a:r>
              <a:r>
                <a:rPr kumimoji="1" lang="ja-JP" altLang="en-US" sz="2400" b="1" dirty="0">
                  <a:solidFill>
                    <a:schemeClr val="accent2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万円　</a:t>
              </a:r>
              <a:r>
                <a:rPr kumimoji="1" lang="en-US" altLang="ja-JP" sz="2400" b="1" dirty="0">
                  <a:solidFill>
                    <a:schemeClr val="accent2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13</a:t>
              </a:r>
              <a:r>
                <a:rPr kumimoji="1" lang="ja-JP" altLang="en-US" sz="2400" b="1" dirty="0">
                  <a:solidFill>
                    <a:schemeClr val="accent2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％</a:t>
              </a:r>
            </a:p>
          </p:txBody>
        </p: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621237AD-BFC3-9908-CB31-5891353617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1953" y="6013295"/>
              <a:ext cx="1633475" cy="312156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C76F5F1E-7564-FF33-69C9-502A2A406CF6}"/>
                </a:ext>
              </a:extLst>
            </p:cNvPr>
            <p:cNvSpPr txBox="1"/>
            <p:nvPr/>
          </p:nvSpPr>
          <p:spPr>
            <a:xfrm>
              <a:off x="129943" y="4104488"/>
              <a:ext cx="2819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chemeClr val="accent4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チーム自己負担金</a:t>
              </a:r>
              <a:r>
                <a:rPr kumimoji="1" lang="en-US" altLang="ja-JP" sz="2400" b="1" dirty="0">
                  <a:solidFill>
                    <a:schemeClr val="accent4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788</a:t>
              </a:r>
              <a:r>
                <a:rPr kumimoji="1" lang="ja-JP" altLang="en-US" sz="2400" b="1" dirty="0">
                  <a:solidFill>
                    <a:schemeClr val="accent4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万円　</a:t>
              </a:r>
              <a:r>
                <a:rPr kumimoji="1" lang="en-US" altLang="ja-JP" sz="2400" b="1" dirty="0">
                  <a:solidFill>
                    <a:schemeClr val="accent4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11</a:t>
              </a:r>
              <a:r>
                <a:rPr kumimoji="1" lang="ja-JP" altLang="en-US" sz="2400" b="1" dirty="0">
                  <a:solidFill>
                    <a:schemeClr val="accent4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％</a:t>
              </a:r>
            </a:p>
          </p:txBody>
        </p: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FAEC8FDB-B9B8-02DB-5B68-2C987500EC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6086" y="3671573"/>
              <a:ext cx="1034085" cy="380475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B5F45525-A1C8-1FB0-39EF-07A06529D28D}"/>
                </a:ext>
              </a:extLst>
            </p:cNvPr>
            <p:cNvSpPr txBox="1"/>
            <p:nvPr/>
          </p:nvSpPr>
          <p:spPr>
            <a:xfrm>
              <a:off x="276028" y="2533895"/>
              <a:ext cx="2819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FF66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SAC</a:t>
              </a:r>
              <a:r>
                <a:rPr kumimoji="1" lang="ja-JP" altLang="en-US" sz="2400" b="1" dirty="0">
                  <a:solidFill>
                    <a:srgbClr val="FFFF66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支援金</a:t>
              </a:r>
              <a:endParaRPr kumimoji="1" lang="en-US" altLang="ja-JP" sz="2400" b="1" dirty="0">
                <a:solidFill>
                  <a:srgbClr val="FFFF66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endParaRPr>
            </a:p>
            <a:p>
              <a:r>
                <a:rPr kumimoji="1" lang="en-US" altLang="ja-JP" sz="2400" b="1" dirty="0">
                  <a:solidFill>
                    <a:srgbClr val="FFFF66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720</a:t>
              </a:r>
              <a:r>
                <a:rPr kumimoji="1" lang="ja-JP" altLang="en-US" sz="2400" b="1" dirty="0">
                  <a:solidFill>
                    <a:srgbClr val="FFFF66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万円　</a:t>
              </a:r>
              <a:r>
                <a:rPr kumimoji="1" lang="en-US" altLang="ja-JP" sz="2400" b="1" dirty="0">
                  <a:solidFill>
                    <a:srgbClr val="FFFF66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10</a:t>
              </a:r>
              <a:r>
                <a:rPr kumimoji="1" lang="ja-JP" altLang="en-US" sz="2400" b="1" dirty="0">
                  <a:solidFill>
                    <a:srgbClr val="FFFF66"/>
                  </a:solidFill>
                  <a:latin typeface="Adobe Fan Heiti Std B" panose="020B0700000000000000" pitchFamily="34" charset="-128"/>
                  <a:ea typeface="Adobe Fan Heiti Std B" panose="020B0700000000000000" pitchFamily="34" charset="-128"/>
                </a:rPr>
                <a:t>％</a:t>
              </a: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618D9BFE-FB6F-B101-8A14-77BD8474D0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6773" y="2933664"/>
              <a:ext cx="2058966" cy="9460"/>
            </a:xfrm>
            <a:prstGeom prst="line">
              <a:avLst/>
            </a:prstGeom>
            <a:ln w="76200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" name="グラフ 11">
              <a:extLst>
                <a:ext uri="{FF2B5EF4-FFF2-40B4-BE49-F238E27FC236}">
                  <a16:creationId xmlns:a16="http://schemas.microsoft.com/office/drawing/2014/main" id="{69F1DE7D-C544-5BD6-BE27-28C2EC8661B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79580269"/>
                </p:ext>
              </p:extLst>
            </p:nvPr>
          </p:nvGraphicFramePr>
          <p:xfrm>
            <a:off x="856856" y="2504650"/>
            <a:ext cx="9734944" cy="64397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83731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2361305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214394" y="4328665"/>
            <a:ext cx="710093" cy="71009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233DFF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61953" y="1199703"/>
            <a:ext cx="854779" cy="72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11418" y="3833365"/>
            <a:ext cx="609594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新車体の開発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11418" y="6043165"/>
            <a:ext cx="6541982" cy="891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0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「2025 Bridgestone World Solar </a:t>
            </a:r>
            <a:r>
              <a:rPr lang="en-US" sz="20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Challenge」</a:t>
            </a:r>
            <a:r>
              <a:rPr lang="en-US" sz="24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に向けた新車体の開発を行います</a:t>
            </a:r>
            <a:r>
              <a:rPr lang="en-US" sz="20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。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49343" y="1342578"/>
            <a:ext cx="14309957" cy="59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今後の活動</a:t>
            </a:r>
            <a:endParaRPr lang="en-US" sz="35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820027" y="3122165"/>
            <a:ext cx="5498825" cy="796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2024年1月〜5月　</a:t>
            </a:r>
            <a:r>
              <a:rPr lang="en-US" sz="3500" dirty="0" err="1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前開発</a:t>
            </a:r>
            <a:endParaRPr lang="en-US" sz="3500" dirty="0">
              <a:solidFill>
                <a:srgbClr val="FFFFFF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944250" y="5021294"/>
            <a:ext cx="7315050" cy="796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2024年6月　</a:t>
            </a:r>
            <a:r>
              <a:rPr lang="en-US" sz="3500" dirty="0" err="1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レギュレーション発表</a:t>
            </a:r>
            <a:endParaRPr lang="en-US" sz="3500" dirty="0">
              <a:solidFill>
                <a:srgbClr val="FFFFFF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944250" y="6987226"/>
            <a:ext cx="6691294" cy="785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2024年7月〜</a:t>
            </a:r>
            <a:r>
              <a:rPr lang="en-US" altLang="ja-JP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2025</a:t>
            </a:r>
            <a:r>
              <a:rPr lang="ja-JP" altLang="en-US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年</a:t>
            </a:r>
            <a:r>
              <a:rPr lang="en-US" altLang="ja-JP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9</a:t>
            </a:r>
            <a:r>
              <a:rPr lang="en-US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月　</a:t>
            </a:r>
            <a:r>
              <a:rPr lang="en-US" sz="3500" dirty="0" err="1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本開発</a:t>
            </a:r>
            <a:endParaRPr lang="en-US" sz="3500" dirty="0">
              <a:solidFill>
                <a:srgbClr val="FFFFFF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3214394" y="6157465"/>
            <a:ext cx="710093" cy="71009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233DFF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92296" y="7472665"/>
            <a:ext cx="14995704" cy="3330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999"/>
              </a:lnSpc>
            </a:pPr>
            <a:r>
              <a:rPr lang="en-US" sz="24999" u="none" strike="noStrike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06</a:t>
            </a:r>
          </a:p>
        </p:txBody>
      </p:sp>
      <p:sp>
        <p:nvSpPr>
          <p:cNvPr id="7" name="AutoShape 7"/>
          <p:cNvSpPr/>
          <p:nvPr/>
        </p:nvSpPr>
        <p:spPr>
          <a:xfrm>
            <a:off x="857250" y="9382595"/>
            <a:ext cx="13533119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857250" y="9239250"/>
            <a:ext cx="1353311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74300" y="4036514"/>
            <a:ext cx="1129074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最後に</a:t>
            </a:r>
            <a:endParaRPr lang="en-US" sz="60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574300" y="5411485"/>
            <a:ext cx="6931842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広報実績とスポンサー様の紹介</a:t>
            </a:r>
            <a:endParaRPr lang="en-US" sz="24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611418" y="3934645"/>
            <a:ext cx="1213487" cy="1346739"/>
            <a:chOff x="0" y="0"/>
            <a:chExt cx="319601" cy="3546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9601" cy="354697"/>
            </a:xfrm>
            <a:custGeom>
              <a:avLst/>
              <a:gdLst/>
              <a:ahLst/>
              <a:cxnLst/>
              <a:rect l="l" t="t" r="r" b="b"/>
              <a:pathLst>
                <a:path w="319601" h="354697">
                  <a:moveTo>
                    <a:pt x="0" y="0"/>
                  </a:moveTo>
                  <a:lnTo>
                    <a:pt x="319601" y="0"/>
                  </a:lnTo>
                  <a:lnTo>
                    <a:pt x="319601" y="354697"/>
                  </a:lnTo>
                  <a:lnTo>
                    <a:pt x="0" y="354697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19601" cy="402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11418" y="4031751"/>
            <a:ext cx="1213487" cy="83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9"/>
              </a:lnSpc>
              <a:spcBef>
                <a:spcPct val="0"/>
              </a:spcBef>
            </a:pPr>
            <a:r>
              <a:rPr lang="en-US" sz="3999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06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65FA6F-51D0-8D4B-90D5-C4C4BC5B3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9F295C-5007-2472-2ECB-19E087D2F951}"/>
              </a:ext>
            </a:extLst>
          </p:cNvPr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3C18570-8635-855D-F6C2-93F03CA0A587}"/>
              </a:ext>
            </a:extLst>
          </p:cNvPr>
          <p:cNvSpPr/>
          <p:nvPr/>
        </p:nvSpPr>
        <p:spPr>
          <a:xfrm>
            <a:off x="857250" y="2361305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43856C44-9041-3476-A24E-3D29E5A3121A}"/>
              </a:ext>
            </a:extLst>
          </p:cNvPr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BF7C15AC-8899-54E0-5559-5BDFFDB06C74}"/>
              </a:ext>
            </a:extLst>
          </p:cNvPr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0CEE5ECE-C8B4-8276-9AAF-0D434464880B}"/>
              </a:ext>
            </a:extLst>
          </p:cNvPr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0CFACB2A-C4FA-EF59-AA84-C178B773163F}"/>
              </a:ext>
            </a:extLst>
          </p:cNvPr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FB9D03B3-575A-0307-8448-7F27C451F32D}"/>
              </a:ext>
            </a:extLst>
          </p:cNvPr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23012DD-5133-3271-3DEF-EF1C6C1B5631}"/>
                </a:ext>
              </a:extLst>
            </p:cNvPr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7C75A94-58AE-30D0-5C5C-9B17052073A8}"/>
                </a:ext>
              </a:extLst>
            </p:cNvPr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46FBB243-C3B7-7046-2A7E-CC01DAF157A7}"/>
              </a:ext>
            </a:extLst>
          </p:cNvPr>
          <p:cNvSpPr txBox="1"/>
          <p:nvPr/>
        </p:nvSpPr>
        <p:spPr>
          <a:xfrm>
            <a:off x="1461953" y="1199703"/>
            <a:ext cx="854779" cy="72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50A30"/>
                </a:solidFill>
                <a:effectLst/>
                <a:uLnTx/>
                <a:uFillTx/>
                <a:latin typeface="Adobe Heiti Std R" panose="020B0400000000000000" pitchFamily="34" charset="-128"/>
                <a:ea typeface="Adobe Heiti Std R" panose="020B0400000000000000" pitchFamily="34" charset="-128"/>
              </a:rPr>
              <a:t>06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4B6D061-63BD-1FB3-426B-4EDB723AE2F5}"/>
              </a:ext>
            </a:extLst>
          </p:cNvPr>
          <p:cNvSpPr txBox="1"/>
          <p:nvPr/>
        </p:nvSpPr>
        <p:spPr>
          <a:xfrm>
            <a:off x="2949343" y="1342578"/>
            <a:ext cx="14309957" cy="59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4F6FC"/>
                </a:solidFill>
                <a:effectLst/>
                <a:uLnTx/>
                <a:uFillTx/>
                <a:latin typeface="Adobe Heiti Std R" panose="020B0400000000000000" pitchFamily="34" charset="-128"/>
                <a:ea typeface="Adobe Heiti Std R" panose="020B0400000000000000" pitchFamily="34" charset="-128"/>
              </a:rPr>
              <a:t>広報実績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4F6FC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A52311DC-34AC-C798-2F61-2BF28C0D1D9D}"/>
              </a:ext>
            </a:extLst>
          </p:cNvPr>
          <p:cNvSpPr txBox="1"/>
          <p:nvPr/>
        </p:nvSpPr>
        <p:spPr>
          <a:xfrm>
            <a:off x="1066800" y="3090610"/>
            <a:ext cx="16573459" cy="1678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TV </a:t>
            </a:r>
            <a:r>
              <a:rPr lang="en-US" sz="3500" dirty="0" err="1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放映</a:t>
            </a:r>
            <a:r>
              <a:rPr lang="ja-JP" altLang="en-US" sz="350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　</a:t>
            </a:r>
            <a:r>
              <a:rPr lang="en-US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：</a:t>
            </a:r>
            <a:r>
              <a:rPr lang="ja-JP" altLang="en-US" sz="350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　</a:t>
            </a:r>
            <a:r>
              <a:rPr lang="en-US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NHKBS</a:t>
            </a:r>
            <a:r>
              <a:rPr lang="ja-JP" altLang="en-US" sz="350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　「激走！ソーラーカー　オーストラリア縦断　</a:t>
            </a:r>
            <a:r>
              <a:rPr lang="en-US" altLang="ja-JP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3000km</a:t>
            </a:r>
            <a:r>
              <a:rPr lang="ja-JP" altLang="en-US" sz="350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」</a:t>
            </a:r>
            <a:endParaRPr lang="en-US" altLang="ja-JP" sz="3500" dirty="0">
              <a:solidFill>
                <a:srgbClr val="FFFFFF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			</a:t>
            </a:r>
            <a:r>
              <a:rPr lang="ja-JP" altLang="en-US" sz="350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フジテレビ「</a:t>
            </a:r>
            <a:r>
              <a:rPr lang="en-US" altLang="ja-JP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Live news α</a:t>
            </a:r>
            <a:r>
              <a:rPr lang="ja-JP" altLang="en-US" sz="350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」</a:t>
            </a:r>
            <a:endParaRPr lang="en-US" altLang="ja-JP" sz="3500" dirty="0">
              <a:solidFill>
                <a:srgbClr val="FFFFFF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96D20C2C-E553-7BB6-4C2E-11FEF4D14836}"/>
              </a:ext>
            </a:extLst>
          </p:cNvPr>
          <p:cNvSpPr txBox="1"/>
          <p:nvPr/>
        </p:nvSpPr>
        <p:spPr>
          <a:xfrm>
            <a:off x="1066800" y="5482757"/>
            <a:ext cx="15541367" cy="1678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ja-JP" altLang="en-US" sz="350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取材　：　毎日新聞キャンパる、</a:t>
            </a:r>
            <a:r>
              <a:rPr lang="en-US" altLang="ja-JP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TOKAI</a:t>
            </a:r>
            <a:r>
              <a:rPr lang="ja-JP" altLang="en-US" sz="350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学内広報、</a:t>
            </a:r>
            <a:endParaRPr lang="en-US" altLang="ja-JP" sz="3500" dirty="0">
              <a:solidFill>
                <a:srgbClr val="FFFFFF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altLang="ja-JP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		</a:t>
            </a:r>
            <a:r>
              <a:rPr lang="ja-JP" altLang="en-US" sz="350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　＠</a:t>
            </a:r>
            <a:r>
              <a:rPr lang="en-US" altLang="ja-JP" sz="3500" dirty="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Living</a:t>
            </a:r>
            <a:r>
              <a:rPr lang="ja-JP" altLang="en-US" sz="3500">
                <a:solidFill>
                  <a:srgbClr val="FFFFFF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（大和リビング）、東海大学新聞</a:t>
            </a:r>
            <a:endParaRPr lang="en-US" altLang="ja-JP" sz="3500" dirty="0">
              <a:solidFill>
                <a:srgbClr val="FFFFFF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AB434CB3-9E71-438C-604F-579615E118CE}"/>
              </a:ext>
            </a:extLst>
          </p:cNvPr>
          <p:cNvSpPr txBox="1"/>
          <p:nvPr/>
        </p:nvSpPr>
        <p:spPr>
          <a:xfrm>
            <a:off x="1373295" y="8022982"/>
            <a:ext cx="15541367" cy="795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altLang="ja-JP" sz="3500" u="sng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30</a:t>
            </a:r>
            <a:r>
              <a:rPr lang="ja-JP" altLang="en-US" sz="3500" u="sng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件以上のネットニュースや紙媒体等で取り上げられました。</a:t>
            </a:r>
            <a:endParaRPr lang="en-US" altLang="ja-JP" sz="3500" u="sng" dirty="0">
              <a:solidFill>
                <a:schemeClr val="bg1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pic>
        <p:nvPicPr>
          <p:cNvPr id="12" name="図 11" descr="机の上の本&#10;&#10;自動的に生成された説明">
            <a:extLst>
              <a:ext uri="{FF2B5EF4-FFF2-40B4-BE49-F238E27FC236}">
                <a16:creationId xmlns:a16="http://schemas.microsoft.com/office/drawing/2014/main" id="{FD416F77-6247-52D4-498E-8FD2473E8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18970" y="4704672"/>
            <a:ext cx="3543291" cy="2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08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32214" y="1715392"/>
            <a:ext cx="5152927" cy="1046610"/>
          </a:xfrm>
          <a:custGeom>
            <a:avLst/>
            <a:gdLst/>
            <a:ahLst/>
            <a:cxnLst/>
            <a:rect l="l" t="t" r="r" b="b"/>
            <a:pathLst>
              <a:path w="5152927" h="1046610">
                <a:moveTo>
                  <a:pt x="0" y="0"/>
                </a:moveTo>
                <a:lnTo>
                  <a:pt x="5152927" y="0"/>
                </a:lnTo>
                <a:lnTo>
                  <a:pt x="5152927" y="1046610"/>
                </a:lnTo>
                <a:lnTo>
                  <a:pt x="0" y="1046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487445" y="1553928"/>
            <a:ext cx="6066570" cy="1220493"/>
          </a:xfrm>
          <a:custGeom>
            <a:avLst/>
            <a:gdLst/>
            <a:ahLst/>
            <a:cxnLst/>
            <a:rect l="l" t="t" r="r" b="b"/>
            <a:pathLst>
              <a:path w="6066570" h="1220493">
                <a:moveTo>
                  <a:pt x="0" y="0"/>
                </a:moveTo>
                <a:lnTo>
                  <a:pt x="6066570" y="0"/>
                </a:lnTo>
                <a:lnTo>
                  <a:pt x="6066570" y="1220494"/>
                </a:lnTo>
                <a:lnTo>
                  <a:pt x="0" y="1220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960214" y="3474747"/>
            <a:ext cx="4496928" cy="698552"/>
          </a:xfrm>
          <a:custGeom>
            <a:avLst/>
            <a:gdLst/>
            <a:ahLst/>
            <a:cxnLst/>
            <a:rect l="l" t="t" r="r" b="b"/>
            <a:pathLst>
              <a:path w="4496928" h="698552">
                <a:moveTo>
                  <a:pt x="0" y="0"/>
                </a:moveTo>
                <a:lnTo>
                  <a:pt x="4496927" y="0"/>
                </a:lnTo>
                <a:lnTo>
                  <a:pt x="4496927" y="698552"/>
                </a:lnTo>
                <a:lnTo>
                  <a:pt x="0" y="698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468543" y="3307822"/>
            <a:ext cx="3813226" cy="1032402"/>
          </a:xfrm>
          <a:custGeom>
            <a:avLst/>
            <a:gdLst/>
            <a:ahLst/>
            <a:cxnLst/>
            <a:rect l="l" t="t" r="r" b="b"/>
            <a:pathLst>
              <a:path w="3813226" h="1032402">
                <a:moveTo>
                  <a:pt x="0" y="0"/>
                </a:moveTo>
                <a:lnTo>
                  <a:pt x="3813227" y="0"/>
                </a:lnTo>
                <a:lnTo>
                  <a:pt x="3813227" y="1032402"/>
                </a:lnTo>
                <a:lnTo>
                  <a:pt x="0" y="1032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630268" y="5118823"/>
            <a:ext cx="3156819" cy="664593"/>
          </a:xfrm>
          <a:custGeom>
            <a:avLst/>
            <a:gdLst/>
            <a:ahLst/>
            <a:cxnLst/>
            <a:rect l="l" t="t" r="r" b="b"/>
            <a:pathLst>
              <a:path w="3156819" h="664593">
                <a:moveTo>
                  <a:pt x="0" y="0"/>
                </a:moveTo>
                <a:lnTo>
                  <a:pt x="3156819" y="0"/>
                </a:lnTo>
                <a:lnTo>
                  <a:pt x="3156819" y="664593"/>
                </a:lnTo>
                <a:lnTo>
                  <a:pt x="0" y="664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399275" y="5254993"/>
            <a:ext cx="2547287" cy="392254"/>
          </a:xfrm>
          <a:custGeom>
            <a:avLst/>
            <a:gdLst/>
            <a:ahLst/>
            <a:cxnLst/>
            <a:rect l="l" t="t" r="r" b="b"/>
            <a:pathLst>
              <a:path w="2547287" h="392254">
                <a:moveTo>
                  <a:pt x="0" y="0"/>
                </a:moveTo>
                <a:lnTo>
                  <a:pt x="2547287" y="0"/>
                </a:lnTo>
                <a:lnTo>
                  <a:pt x="2547287" y="392254"/>
                </a:lnTo>
                <a:lnTo>
                  <a:pt x="0" y="3922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733985" y="6310927"/>
            <a:ext cx="1234147" cy="278457"/>
          </a:xfrm>
          <a:custGeom>
            <a:avLst/>
            <a:gdLst/>
            <a:ahLst/>
            <a:cxnLst/>
            <a:rect l="l" t="t" r="r" b="b"/>
            <a:pathLst>
              <a:path w="1234147" h="278457">
                <a:moveTo>
                  <a:pt x="0" y="0"/>
                </a:moveTo>
                <a:lnTo>
                  <a:pt x="1234147" y="0"/>
                </a:lnTo>
                <a:lnTo>
                  <a:pt x="1234147" y="278456"/>
                </a:lnTo>
                <a:lnTo>
                  <a:pt x="0" y="278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118785" y="6279080"/>
            <a:ext cx="1573890" cy="342150"/>
          </a:xfrm>
          <a:custGeom>
            <a:avLst/>
            <a:gdLst/>
            <a:ahLst/>
            <a:cxnLst/>
            <a:rect l="l" t="t" r="r" b="b"/>
            <a:pathLst>
              <a:path w="1573890" h="342150">
                <a:moveTo>
                  <a:pt x="0" y="0"/>
                </a:moveTo>
                <a:lnTo>
                  <a:pt x="1573890" y="0"/>
                </a:lnTo>
                <a:lnTo>
                  <a:pt x="1573890" y="342150"/>
                </a:lnTo>
                <a:lnTo>
                  <a:pt x="0" y="342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845200" y="6302874"/>
            <a:ext cx="1750956" cy="318356"/>
          </a:xfrm>
          <a:custGeom>
            <a:avLst/>
            <a:gdLst/>
            <a:ahLst/>
            <a:cxnLst/>
            <a:rect l="l" t="t" r="r" b="b"/>
            <a:pathLst>
              <a:path w="1750956" h="318356">
                <a:moveTo>
                  <a:pt x="0" y="0"/>
                </a:moveTo>
                <a:lnTo>
                  <a:pt x="1750956" y="0"/>
                </a:lnTo>
                <a:lnTo>
                  <a:pt x="1750956" y="318356"/>
                </a:lnTo>
                <a:lnTo>
                  <a:pt x="0" y="318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748681" y="6244388"/>
            <a:ext cx="1728446" cy="411535"/>
          </a:xfrm>
          <a:custGeom>
            <a:avLst/>
            <a:gdLst/>
            <a:ahLst/>
            <a:cxnLst/>
            <a:rect l="l" t="t" r="r" b="b"/>
            <a:pathLst>
              <a:path w="1728446" h="411535">
                <a:moveTo>
                  <a:pt x="0" y="0"/>
                </a:moveTo>
                <a:lnTo>
                  <a:pt x="1728446" y="0"/>
                </a:lnTo>
                <a:lnTo>
                  <a:pt x="1728446" y="411535"/>
                </a:lnTo>
                <a:lnTo>
                  <a:pt x="0" y="4115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629652" y="6313014"/>
            <a:ext cx="1043267" cy="298076"/>
          </a:xfrm>
          <a:custGeom>
            <a:avLst/>
            <a:gdLst/>
            <a:ahLst/>
            <a:cxnLst/>
            <a:rect l="l" t="t" r="r" b="b"/>
            <a:pathLst>
              <a:path w="1043267" h="298076">
                <a:moveTo>
                  <a:pt x="0" y="0"/>
                </a:moveTo>
                <a:lnTo>
                  <a:pt x="1043267" y="0"/>
                </a:lnTo>
                <a:lnTo>
                  <a:pt x="1043267" y="298076"/>
                </a:lnTo>
                <a:lnTo>
                  <a:pt x="0" y="2980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825444" y="6180647"/>
            <a:ext cx="1728572" cy="539017"/>
          </a:xfrm>
          <a:custGeom>
            <a:avLst/>
            <a:gdLst/>
            <a:ahLst/>
            <a:cxnLst/>
            <a:rect l="l" t="t" r="r" b="b"/>
            <a:pathLst>
              <a:path w="1728572" h="539017">
                <a:moveTo>
                  <a:pt x="0" y="0"/>
                </a:moveTo>
                <a:lnTo>
                  <a:pt x="1728571" y="0"/>
                </a:lnTo>
                <a:lnTo>
                  <a:pt x="1728571" y="539017"/>
                </a:lnTo>
                <a:lnTo>
                  <a:pt x="0" y="5390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858882" y="7179688"/>
            <a:ext cx="984353" cy="377335"/>
          </a:xfrm>
          <a:custGeom>
            <a:avLst/>
            <a:gdLst/>
            <a:ahLst/>
            <a:cxnLst/>
            <a:rect l="l" t="t" r="r" b="b"/>
            <a:pathLst>
              <a:path w="984353" h="377335">
                <a:moveTo>
                  <a:pt x="0" y="0"/>
                </a:moveTo>
                <a:lnTo>
                  <a:pt x="984353" y="0"/>
                </a:lnTo>
                <a:lnTo>
                  <a:pt x="984353" y="377336"/>
                </a:lnTo>
                <a:lnTo>
                  <a:pt x="0" y="3773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31677" y="7239819"/>
            <a:ext cx="1748106" cy="257074"/>
          </a:xfrm>
          <a:custGeom>
            <a:avLst/>
            <a:gdLst/>
            <a:ahLst/>
            <a:cxnLst/>
            <a:rect l="l" t="t" r="r" b="b"/>
            <a:pathLst>
              <a:path w="1748106" h="257074">
                <a:moveTo>
                  <a:pt x="0" y="0"/>
                </a:moveTo>
                <a:lnTo>
                  <a:pt x="1748106" y="0"/>
                </a:lnTo>
                <a:lnTo>
                  <a:pt x="1748106" y="257074"/>
                </a:lnTo>
                <a:lnTo>
                  <a:pt x="0" y="25707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798673" y="7111469"/>
            <a:ext cx="1844009" cy="513773"/>
          </a:xfrm>
          <a:custGeom>
            <a:avLst/>
            <a:gdLst/>
            <a:ahLst/>
            <a:cxnLst/>
            <a:rect l="l" t="t" r="r" b="b"/>
            <a:pathLst>
              <a:path w="1844009" h="513773">
                <a:moveTo>
                  <a:pt x="0" y="0"/>
                </a:moveTo>
                <a:lnTo>
                  <a:pt x="1844009" y="0"/>
                </a:lnTo>
                <a:lnTo>
                  <a:pt x="1844009" y="513774"/>
                </a:lnTo>
                <a:lnTo>
                  <a:pt x="0" y="51377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9893097" y="7088543"/>
            <a:ext cx="1188696" cy="559627"/>
          </a:xfrm>
          <a:custGeom>
            <a:avLst/>
            <a:gdLst/>
            <a:ahLst/>
            <a:cxnLst/>
            <a:rect l="l" t="t" r="r" b="b"/>
            <a:pathLst>
              <a:path w="1188696" h="559627">
                <a:moveTo>
                  <a:pt x="0" y="0"/>
                </a:moveTo>
                <a:lnTo>
                  <a:pt x="1188696" y="0"/>
                </a:lnTo>
                <a:lnTo>
                  <a:pt x="1188696" y="559626"/>
                </a:lnTo>
                <a:lnTo>
                  <a:pt x="0" y="559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2436750" y="7137800"/>
            <a:ext cx="1429070" cy="461113"/>
          </a:xfrm>
          <a:custGeom>
            <a:avLst/>
            <a:gdLst/>
            <a:ahLst/>
            <a:cxnLst/>
            <a:rect l="l" t="t" r="r" b="b"/>
            <a:pathLst>
              <a:path w="1429070" h="461113">
                <a:moveTo>
                  <a:pt x="0" y="0"/>
                </a:moveTo>
                <a:lnTo>
                  <a:pt x="1429070" y="0"/>
                </a:lnTo>
                <a:lnTo>
                  <a:pt x="1429070" y="461113"/>
                </a:lnTo>
                <a:lnTo>
                  <a:pt x="0" y="46111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5056445" y="7239819"/>
            <a:ext cx="1401644" cy="317945"/>
          </a:xfrm>
          <a:custGeom>
            <a:avLst/>
            <a:gdLst/>
            <a:ahLst/>
            <a:cxnLst/>
            <a:rect l="l" t="t" r="r" b="b"/>
            <a:pathLst>
              <a:path w="1401644" h="317945">
                <a:moveTo>
                  <a:pt x="0" y="0"/>
                </a:moveTo>
                <a:lnTo>
                  <a:pt x="1401645" y="0"/>
                </a:lnTo>
                <a:lnTo>
                  <a:pt x="1401645" y="317945"/>
                </a:lnTo>
                <a:lnTo>
                  <a:pt x="0" y="31794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580976" y="8147574"/>
            <a:ext cx="1540165" cy="228899"/>
          </a:xfrm>
          <a:custGeom>
            <a:avLst/>
            <a:gdLst/>
            <a:ahLst/>
            <a:cxnLst/>
            <a:rect l="l" t="t" r="r" b="b"/>
            <a:pathLst>
              <a:path w="1540165" h="228899">
                <a:moveTo>
                  <a:pt x="0" y="0"/>
                </a:moveTo>
                <a:lnTo>
                  <a:pt x="1540165" y="0"/>
                </a:lnTo>
                <a:lnTo>
                  <a:pt x="1540165" y="228899"/>
                </a:lnTo>
                <a:lnTo>
                  <a:pt x="0" y="22889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4118785" y="8147574"/>
            <a:ext cx="1557510" cy="233460"/>
          </a:xfrm>
          <a:custGeom>
            <a:avLst/>
            <a:gdLst/>
            <a:ahLst/>
            <a:cxnLst/>
            <a:rect l="l" t="t" r="r" b="b"/>
            <a:pathLst>
              <a:path w="1557510" h="233460">
                <a:moveTo>
                  <a:pt x="0" y="0"/>
                </a:moveTo>
                <a:lnTo>
                  <a:pt x="1557510" y="0"/>
                </a:lnTo>
                <a:lnTo>
                  <a:pt x="1557510" y="233460"/>
                </a:lnTo>
                <a:lnTo>
                  <a:pt x="0" y="23346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6943921" y="8076196"/>
            <a:ext cx="1643447" cy="355846"/>
          </a:xfrm>
          <a:custGeom>
            <a:avLst/>
            <a:gdLst/>
            <a:ahLst/>
            <a:cxnLst/>
            <a:rect l="l" t="t" r="r" b="b"/>
            <a:pathLst>
              <a:path w="1643447" h="355846">
                <a:moveTo>
                  <a:pt x="0" y="0"/>
                </a:moveTo>
                <a:lnTo>
                  <a:pt x="1643447" y="0"/>
                </a:lnTo>
                <a:lnTo>
                  <a:pt x="1643447" y="355846"/>
                </a:lnTo>
                <a:lnTo>
                  <a:pt x="0" y="35584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893097" y="8094853"/>
            <a:ext cx="1305069" cy="478838"/>
          </a:xfrm>
          <a:custGeom>
            <a:avLst/>
            <a:gdLst/>
            <a:ahLst/>
            <a:cxnLst/>
            <a:rect l="l" t="t" r="r" b="b"/>
            <a:pathLst>
              <a:path w="1305069" h="478838">
                <a:moveTo>
                  <a:pt x="0" y="0"/>
                </a:moveTo>
                <a:lnTo>
                  <a:pt x="1305069" y="0"/>
                </a:lnTo>
                <a:lnTo>
                  <a:pt x="1305069" y="478838"/>
                </a:lnTo>
                <a:lnTo>
                  <a:pt x="0" y="47883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5311887" y="7886461"/>
            <a:ext cx="755684" cy="755684"/>
          </a:xfrm>
          <a:custGeom>
            <a:avLst/>
            <a:gdLst/>
            <a:ahLst/>
            <a:cxnLst/>
            <a:rect l="l" t="t" r="r" b="b"/>
            <a:pathLst>
              <a:path w="755684" h="755684">
                <a:moveTo>
                  <a:pt x="0" y="0"/>
                </a:moveTo>
                <a:lnTo>
                  <a:pt x="755685" y="0"/>
                </a:lnTo>
                <a:lnTo>
                  <a:pt x="755685" y="755685"/>
                </a:lnTo>
                <a:lnTo>
                  <a:pt x="0" y="75568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761857" y="8969831"/>
            <a:ext cx="1475503" cy="530259"/>
          </a:xfrm>
          <a:custGeom>
            <a:avLst/>
            <a:gdLst/>
            <a:ahLst/>
            <a:cxnLst/>
            <a:rect l="l" t="t" r="r" b="b"/>
            <a:pathLst>
              <a:path w="1475503" h="530259">
                <a:moveTo>
                  <a:pt x="0" y="0"/>
                </a:moveTo>
                <a:lnTo>
                  <a:pt x="1475503" y="0"/>
                </a:lnTo>
                <a:lnTo>
                  <a:pt x="1475503" y="530259"/>
                </a:lnTo>
                <a:lnTo>
                  <a:pt x="0" y="53025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3745925" y="9115043"/>
            <a:ext cx="1367547" cy="374140"/>
          </a:xfrm>
          <a:custGeom>
            <a:avLst/>
            <a:gdLst/>
            <a:ahLst/>
            <a:cxnLst/>
            <a:rect l="l" t="t" r="r" b="b"/>
            <a:pathLst>
              <a:path w="1367547" h="374140">
                <a:moveTo>
                  <a:pt x="0" y="0"/>
                </a:moveTo>
                <a:lnTo>
                  <a:pt x="1367547" y="0"/>
                </a:lnTo>
                <a:lnTo>
                  <a:pt x="1367547" y="374140"/>
                </a:lnTo>
                <a:lnTo>
                  <a:pt x="0" y="37414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3117344" y="8014604"/>
            <a:ext cx="806771" cy="718468"/>
          </a:xfrm>
          <a:custGeom>
            <a:avLst/>
            <a:gdLst/>
            <a:ahLst/>
            <a:cxnLst/>
            <a:rect l="l" t="t" r="r" b="b"/>
            <a:pathLst>
              <a:path w="806771" h="718468">
                <a:moveTo>
                  <a:pt x="0" y="0"/>
                </a:moveTo>
                <a:lnTo>
                  <a:pt x="806771" y="0"/>
                </a:lnTo>
                <a:lnTo>
                  <a:pt x="806771" y="718468"/>
                </a:lnTo>
                <a:lnTo>
                  <a:pt x="0" y="71846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511031" y="9095156"/>
            <a:ext cx="1428127" cy="510045"/>
          </a:xfrm>
          <a:custGeom>
            <a:avLst/>
            <a:gdLst/>
            <a:ahLst/>
            <a:cxnLst/>
            <a:rect l="l" t="t" r="r" b="b"/>
            <a:pathLst>
              <a:path w="1428127" h="510045">
                <a:moveTo>
                  <a:pt x="0" y="0"/>
                </a:moveTo>
                <a:lnTo>
                  <a:pt x="1428127" y="0"/>
                </a:lnTo>
                <a:lnTo>
                  <a:pt x="1428127" y="510046"/>
                </a:lnTo>
                <a:lnTo>
                  <a:pt x="0" y="51004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7571715" y="9040295"/>
            <a:ext cx="1278028" cy="523636"/>
          </a:xfrm>
          <a:custGeom>
            <a:avLst/>
            <a:gdLst/>
            <a:ahLst/>
            <a:cxnLst/>
            <a:rect l="l" t="t" r="r" b="b"/>
            <a:pathLst>
              <a:path w="1278028" h="523636">
                <a:moveTo>
                  <a:pt x="0" y="0"/>
                </a:moveTo>
                <a:lnTo>
                  <a:pt x="1278027" y="0"/>
                </a:lnTo>
                <a:lnTo>
                  <a:pt x="1278027" y="523636"/>
                </a:lnTo>
                <a:lnTo>
                  <a:pt x="0" y="523636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5689729" y="9029347"/>
            <a:ext cx="868196" cy="547632"/>
          </a:xfrm>
          <a:custGeom>
            <a:avLst/>
            <a:gdLst/>
            <a:ahLst/>
            <a:cxnLst/>
            <a:rect l="l" t="t" r="r" b="b"/>
            <a:pathLst>
              <a:path w="868196" h="547632">
                <a:moveTo>
                  <a:pt x="0" y="0"/>
                </a:moveTo>
                <a:lnTo>
                  <a:pt x="868197" y="0"/>
                </a:lnTo>
                <a:lnTo>
                  <a:pt x="868197" y="547632"/>
                </a:lnTo>
                <a:lnTo>
                  <a:pt x="0" y="547632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28700" y="713422"/>
            <a:ext cx="3920654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2023年度　協賛企業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C486CFF4-4BB2-178E-DE96-55B0045A4B4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021621" y="9238333"/>
            <a:ext cx="1701800" cy="13970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AF10ABA4-096C-9E94-D3A3-EEFE4196C159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6" b="31339"/>
          <a:stretch/>
        </p:blipFill>
        <p:spPr>
          <a:xfrm>
            <a:off x="10877052" y="9084429"/>
            <a:ext cx="1752600" cy="587207"/>
          </a:xfrm>
          <a:prstGeom prst="rect">
            <a:avLst/>
          </a:prstGeom>
        </p:spPr>
      </p:pic>
      <p:sp>
        <p:nvSpPr>
          <p:cNvPr id="36" name="Freeform 22">
            <a:extLst>
              <a:ext uri="{FF2B5EF4-FFF2-40B4-BE49-F238E27FC236}">
                <a16:creationId xmlns:a16="http://schemas.microsoft.com/office/drawing/2014/main" id="{74D14E47-A5F5-91AF-206B-744B1399B20B}"/>
              </a:ext>
            </a:extLst>
          </p:cNvPr>
          <p:cNvSpPr/>
          <p:nvPr/>
        </p:nvSpPr>
        <p:spPr>
          <a:xfrm>
            <a:off x="9574223" y="9062034"/>
            <a:ext cx="784927" cy="480157"/>
          </a:xfrm>
          <a:custGeom>
            <a:avLst/>
            <a:gdLst/>
            <a:ahLst/>
            <a:cxnLst/>
            <a:rect l="l" t="t" r="r" b="b"/>
            <a:pathLst>
              <a:path w="784927" h="480157">
                <a:moveTo>
                  <a:pt x="0" y="0"/>
                </a:moveTo>
                <a:lnTo>
                  <a:pt x="784927" y="0"/>
                </a:lnTo>
                <a:lnTo>
                  <a:pt x="784927" y="480157"/>
                </a:lnTo>
                <a:lnTo>
                  <a:pt x="0" y="48015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476500" y="4279901"/>
            <a:ext cx="13335000" cy="847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ご清聴ありがとうございました</a:t>
            </a:r>
            <a:endParaRPr lang="en-US" sz="50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822162" y="6637722"/>
            <a:ext cx="2643677" cy="1222077"/>
          </a:xfrm>
          <a:custGeom>
            <a:avLst/>
            <a:gdLst/>
            <a:ahLst/>
            <a:cxnLst/>
            <a:rect l="l" t="t" r="r" b="b"/>
            <a:pathLst>
              <a:path w="2643677" h="1222077">
                <a:moveTo>
                  <a:pt x="0" y="0"/>
                </a:moveTo>
                <a:lnTo>
                  <a:pt x="2643676" y="0"/>
                </a:lnTo>
                <a:lnTo>
                  <a:pt x="2643676" y="1222077"/>
                </a:lnTo>
                <a:lnTo>
                  <a:pt x="0" y="1222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AutoShape 3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292296" y="7338408"/>
            <a:ext cx="14995704" cy="3330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999"/>
              </a:lnSpc>
            </a:pPr>
            <a:r>
              <a:rPr lang="en-US" sz="24999" u="none" strike="noStrike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01</a:t>
            </a:r>
          </a:p>
        </p:txBody>
      </p:sp>
      <p:sp>
        <p:nvSpPr>
          <p:cNvPr id="6" name="AutoShape 6"/>
          <p:cNvSpPr/>
          <p:nvPr/>
        </p:nvSpPr>
        <p:spPr>
          <a:xfrm>
            <a:off x="857250" y="9382595"/>
            <a:ext cx="1347899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347899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11418" y="3934645"/>
            <a:ext cx="1213487" cy="1346739"/>
            <a:chOff x="0" y="0"/>
            <a:chExt cx="319601" cy="3546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601" cy="354697"/>
            </a:xfrm>
            <a:custGeom>
              <a:avLst/>
              <a:gdLst/>
              <a:ahLst/>
              <a:cxnLst/>
              <a:rect l="l" t="t" r="r" b="b"/>
              <a:pathLst>
                <a:path w="319601" h="354697">
                  <a:moveTo>
                    <a:pt x="0" y="0"/>
                  </a:moveTo>
                  <a:lnTo>
                    <a:pt x="319601" y="0"/>
                  </a:lnTo>
                  <a:lnTo>
                    <a:pt x="319601" y="354697"/>
                  </a:lnTo>
                  <a:lnTo>
                    <a:pt x="0" y="354697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601" cy="402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74300" y="4036514"/>
            <a:ext cx="1129074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b="1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活動目標</a:t>
            </a:r>
            <a:endParaRPr lang="en-US" sz="6000" b="1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11418" y="4031751"/>
            <a:ext cx="1213487" cy="83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9"/>
              </a:lnSpc>
              <a:spcBef>
                <a:spcPct val="0"/>
              </a:spcBef>
            </a:pPr>
            <a:r>
              <a:rPr lang="en-US" sz="3999" u="none" strike="noStrike" dirty="0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74300" y="5411485"/>
            <a:ext cx="6931842" cy="42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ソーラーカーチームの活動目標を紹介します</a:t>
            </a:r>
            <a:endParaRPr lang="en-US" sz="20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AutoShape 3"/>
          <p:cNvSpPr/>
          <p:nvPr/>
        </p:nvSpPr>
        <p:spPr>
          <a:xfrm>
            <a:off x="857250" y="2361305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75645" y="3005671"/>
            <a:ext cx="9783655" cy="5816765"/>
            <a:chOff x="0" y="0"/>
            <a:chExt cx="8411345" cy="500087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 t="10422" b="10422"/>
            <a:stretch>
              <a:fillRect/>
            </a:stretch>
          </p:blipFill>
          <p:spPr>
            <a:xfrm>
              <a:off x="0" y="0"/>
              <a:ext cx="8411345" cy="5000874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2949343" y="1342578"/>
            <a:ext cx="14309957" cy="59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活動目標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61953" y="1199703"/>
            <a:ext cx="854779" cy="72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5731" y="4118174"/>
            <a:ext cx="5837069" cy="2875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202</a:t>
            </a:r>
            <a:r>
              <a:rPr lang="en-US" altLang="ja-JP" sz="43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3</a:t>
            </a:r>
            <a:r>
              <a:rPr lang="en-US" sz="43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Bridgestone World Solar Challenge</a:t>
            </a:r>
          </a:p>
          <a:p>
            <a:pPr algn="ctr">
              <a:lnSpc>
                <a:spcPct val="150000"/>
              </a:lnSpc>
            </a:pPr>
            <a:r>
              <a:rPr lang="en-US" sz="43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でのタイトル獲得</a:t>
            </a:r>
            <a:endParaRPr lang="en-US" sz="43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92296" y="7269850"/>
            <a:ext cx="14995704" cy="3330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999"/>
              </a:lnSpc>
            </a:pPr>
            <a:r>
              <a:rPr lang="en-US" sz="24999" u="none" strike="noStrike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02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857250" y="9382595"/>
            <a:ext cx="13516761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857250" y="9239250"/>
            <a:ext cx="13516761" cy="1905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11418" y="3934645"/>
            <a:ext cx="1213487" cy="1346739"/>
            <a:chOff x="0" y="0"/>
            <a:chExt cx="319601" cy="3546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9601" cy="354697"/>
            </a:xfrm>
            <a:custGeom>
              <a:avLst/>
              <a:gdLst/>
              <a:ahLst/>
              <a:cxnLst/>
              <a:rect l="l" t="t" r="r" b="b"/>
              <a:pathLst>
                <a:path w="319601" h="354697">
                  <a:moveTo>
                    <a:pt x="0" y="0"/>
                  </a:moveTo>
                  <a:lnTo>
                    <a:pt x="319601" y="0"/>
                  </a:lnTo>
                  <a:lnTo>
                    <a:pt x="319601" y="354697"/>
                  </a:lnTo>
                  <a:lnTo>
                    <a:pt x="0" y="354697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19601" cy="402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506143" y="2358587"/>
            <a:ext cx="4968984" cy="4889206"/>
          </a:xfrm>
          <a:custGeom>
            <a:avLst/>
            <a:gdLst/>
            <a:ahLst/>
            <a:cxnLst/>
            <a:rect l="l" t="t" r="r" b="b"/>
            <a:pathLst>
              <a:path w="4295437" h="4226473">
                <a:moveTo>
                  <a:pt x="0" y="0"/>
                </a:moveTo>
                <a:lnTo>
                  <a:pt x="4295437" y="0"/>
                </a:lnTo>
                <a:lnTo>
                  <a:pt x="4295437" y="4226473"/>
                </a:lnTo>
                <a:lnTo>
                  <a:pt x="0" y="4226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498626" y="4026989"/>
            <a:ext cx="1129074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活動報告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74300" y="5411485"/>
            <a:ext cx="6931842" cy="443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今年度の活動を</a:t>
            </a:r>
            <a:r>
              <a:rPr lang="en-US" sz="24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4つの力と共に報告します。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11418" y="4031751"/>
            <a:ext cx="1213487" cy="83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9"/>
              </a:lnSpc>
              <a:spcBef>
                <a:spcPct val="0"/>
              </a:spcBef>
            </a:pPr>
            <a:r>
              <a:rPr lang="en-US" sz="3999" u="none" strike="noStrike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1047750"/>
            <a:ext cx="16573459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 flipV="1">
            <a:off x="856856" y="904405"/>
            <a:ext cx="16574288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 flipV="1">
            <a:off x="857250" y="9382595"/>
            <a:ext cx="16573459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857250" y="9239250"/>
            <a:ext cx="16573459" cy="23358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id="{D688A05C-79DB-C7C7-B774-44FC15BB2A27}"/>
              </a:ext>
            </a:extLst>
          </p:cNvPr>
          <p:cNvSpPr txBox="1"/>
          <p:nvPr/>
        </p:nvSpPr>
        <p:spPr>
          <a:xfrm>
            <a:off x="1447800" y="1298872"/>
            <a:ext cx="9074296" cy="7545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4月		</a:t>
            </a:r>
            <a:r>
              <a:rPr lang="en-US" sz="299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入学式展示・新入生勧誘</a:t>
            </a: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5月/6月	</a:t>
            </a:r>
            <a:r>
              <a:rPr lang="en-US" sz="299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車体データ入稿</a:t>
            </a: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8月		</a:t>
            </a:r>
            <a:r>
              <a:rPr lang="en-US" sz="299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WGCデモンストレーション走行</a:t>
            </a: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		</a:t>
            </a:r>
            <a:r>
              <a:rPr lang="en-US" sz="299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走行テスト</a:t>
            </a: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		</a:t>
            </a:r>
            <a:r>
              <a:rPr lang="en-US" sz="299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新車発表</a:t>
            </a: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9月		</a:t>
            </a:r>
            <a:r>
              <a:rPr lang="en-US" sz="299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秋田</a:t>
            </a:r>
            <a:r>
              <a:rPr lang="ja-JP" alt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試走</a:t>
            </a:r>
            <a:r>
              <a:rPr lang="en-US" altLang="ja-JP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/ </a:t>
            </a:r>
            <a:r>
              <a:rPr lang="ja-JP" alt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学内試走</a:t>
            </a:r>
            <a:endParaRPr lang="en-US" altLang="ja-JP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		</a:t>
            </a:r>
            <a:r>
              <a:rPr lang="en-US" altLang="ja-JP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BWSC</a:t>
            </a:r>
            <a:r>
              <a:rPr lang="ja-JP" alt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壮行会</a:t>
            </a:r>
            <a:endParaRPr lang="en-US" altLang="ja-JP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10</a:t>
            </a:r>
            <a:r>
              <a:rPr lang="ja-JP" alt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月</a:t>
            </a:r>
            <a:r>
              <a:rPr lang="en-US" altLang="ja-JP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		Bridgestone</a:t>
            </a:r>
            <a:r>
              <a:rPr lang="ja-JP" alt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altLang="ja-JP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World Solar Challenge</a:t>
            </a:r>
            <a:r>
              <a:rPr lang="ja-JP" alt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参戦</a:t>
            </a:r>
            <a:endParaRPr lang="en-US" altLang="ja-JP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11月		</a:t>
            </a:r>
            <a:r>
              <a:rPr lang="en-US" sz="299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建学祭</a:t>
            </a: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/ </a:t>
            </a:r>
            <a:r>
              <a:rPr lang="en-US" altLang="ja-JP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「</a:t>
            </a:r>
            <a:r>
              <a:rPr lang="en-US" altLang="ja-JP" sz="299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世界一行きたい科学広場」展示</a:t>
            </a: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		「Japan Mobility </a:t>
            </a:r>
            <a:r>
              <a:rPr lang="en-US" sz="299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show」展示</a:t>
            </a: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		</a:t>
            </a:r>
            <a:r>
              <a:rPr lang="en-US" sz="299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東海大学付属本田記念幼稚園</a:t>
            </a:r>
            <a:r>
              <a:rPr lang="ja-JP" alt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　見学</a:t>
            </a: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9" name="TextBox 14">
            <a:extLst>
              <a:ext uri="{FF2B5EF4-FFF2-40B4-BE49-F238E27FC236}">
                <a16:creationId xmlns:a16="http://schemas.microsoft.com/office/drawing/2014/main" id="{E94BA27B-6D76-3A82-8CF5-E6D28ABF1E3C}"/>
              </a:ext>
            </a:extLst>
          </p:cNvPr>
          <p:cNvSpPr txBox="1"/>
          <p:nvPr/>
        </p:nvSpPr>
        <p:spPr>
          <a:xfrm>
            <a:off x="10670469" y="1931185"/>
            <a:ext cx="8229600" cy="5466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6月</a:t>
            </a:r>
          </a:p>
          <a:p>
            <a:pPr>
              <a:lnSpc>
                <a:spcPts val="5399"/>
              </a:lnSpc>
            </a:pP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r>
              <a:rPr lang="ja-JP" alt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　　　　車体製作</a:t>
            </a: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9月</a:t>
            </a:r>
          </a:p>
          <a:p>
            <a:pPr>
              <a:lnSpc>
                <a:spcPts val="5399"/>
              </a:lnSpc>
            </a:pP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>
              <a:lnSpc>
                <a:spcPts val="5399"/>
              </a:lnSpc>
            </a:pPr>
            <a:r>
              <a:rPr lang="en-US" sz="2999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		</a:t>
            </a:r>
          </a:p>
        </p:txBody>
      </p:sp>
      <p:sp>
        <p:nvSpPr>
          <p:cNvPr id="60" name="下矢印 59">
            <a:extLst>
              <a:ext uri="{FF2B5EF4-FFF2-40B4-BE49-F238E27FC236}">
                <a16:creationId xmlns:a16="http://schemas.microsoft.com/office/drawing/2014/main" id="{6AD39FD1-CD4B-A665-782E-32CE502A112B}"/>
              </a:ext>
            </a:extLst>
          </p:cNvPr>
          <p:cNvSpPr/>
          <p:nvPr/>
        </p:nvSpPr>
        <p:spPr>
          <a:xfrm>
            <a:off x="10668000" y="2744861"/>
            <a:ext cx="533400" cy="190500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67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2361305"/>
            <a:ext cx="13893628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57250" y="1047750"/>
            <a:ext cx="13893628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856856" y="904405"/>
            <a:ext cx="13894022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398578" y="235504"/>
            <a:ext cx="2441950" cy="2385597"/>
          </a:xfrm>
          <a:custGeom>
            <a:avLst/>
            <a:gdLst/>
            <a:ahLst/>
            <a:cxnLst/>
            <a:rect l="l" t="t" r="r" b="b"/>
            <a:pathLst>
              <a:path w="2441950" h="2385597">
                <a:moveTo>
                  <a:pt x="0" y="0"/>
                </a:moveTo>
                <a:lnTo>
                  <a:pt x="2441950" y="0"/>
                </a:lnTo>
                <a:lnTo>
                  <a:pt x="2441950" y="2385597"/>
                </a:lnTo>
                <a:lnTo>
                  <a:pt x="0" y="2385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474805" y="3073437"/>
            <a:ext cx="5996749" cy="4504535"/>
          </a:xfrm>
          <a:custGeom>
            <a:avLst/>
            <a:gdLst/>
            <a:ahLst/>
            <a:cxnLst/>
            <a:rect l="l" t="t" r="r" b="b"/>
            <a:pathLst>
              <a:path w="5996749" h="4504535">
                <a:moveTo>
                  <a:pt x="0" y="0"/>
                </a:moveTo>
                <a:lnTo>
                  <a:pt x="5996748" y="0"/>
                </a:lnTo>
                <a:lnTo>
                  <a:pt x="5996748" y="4504534"/>
                </a:lnTo>
                <a:lnTo>
                  <a:pt x="0" y="45045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82599" y="8252269"/>
            <a:ext cx="504295" cy="504295"/>
          </a:xfrm>
          <a:custGeom>
            <a:avLst/>
            <a:gdLst/>
            <a:ahLst/>
            <a:cxnLst/>
            <a:rect l="l" t="t" r="r" b="b"/>
            <a:pathLst>
              <a:path w="504295" h="504295">
                <a:moveTo>
                  <a:pt x="0" y="0"/>
                </a:moveTo>
                <a:lnTo>
                  <a:pt x="504295" y="0"/>
                </a:lnTo>
                <a:lnTo>
                  <a:pt x="504295" y="504295"/>
                </a:lnTo>
                <a:lnTo>
                  <a:pt x="0" y="504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091662" y="8080819"/>
            <a:ext cx="7328150" cy="61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9"/>
              </a:lnSpc>
            </a:pPr>
            <a:r>
              <a:rPr lang="en-US" sz="2999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人材育成と共に自ら考える力を伸ばす</a:t>
            </a:r>
            <a:endParaRPr lang="en-US" sz="2999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964432" y="1433448"/>
            <a:ext cx="4927742" cy="59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新入生勉強会・歓迎会</a:t>
            </a:r>
            <a:endParaRPr lang="en-US" sz="35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61953" y="1199703"/>
            <a:ext cx="854779" cy="72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02</a:t>
            </a:r>
          </a:p>
        </p:txBody>
      </p:sp>
      <p:sp>
        <p:nvSpPr>
          <p:cNvPr id="17" name="Freeform 17"/>
          <p:cNvSpPr/>
          <p:nvPr/>
        </p:nvSpPr>
        <p:spPr>
          <a:xfrm>
            <a:off x="9782951" y="8252269"/>
            <a:ext cx="504295" cy="504295"/>
          </a:xfrm>
          <a:custGeom>
            <a:avLst/>
            <a:gdLst/>
            <a:ahLst/>
            <a:cxnLst/>
            <a:rect l="l" t="t" r="r" b="b"/>
            <a:pathLst>
              <a:path w="504295" h="504295">
                <a:moveTo>
                  <a:pt x="0" y="0"/>
                </a:moveTo>
                <a:lnTo>
                  <a:pt x="504295" y="0"/>
                </a:lnTo>
                <a:lnTo>
                  <a:pt x="504295" y="504295"/>
                </a:lnTo>
                <a:lnTo>
                  <a:pt x="0" y="5042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649196" y="8109128"/>
            <a:ext cx="7328150" cy="61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9"/>
              </a:lnSpc>
            </a:pPr>
            <a:r>
              <a:rPr lang="en-US" sz="2999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新入生とのコミュニケーションを図る</a:t>
            </a:r>
          </a:p>
        </p:txBody>
      </p:sp>
      <p:pic>
        <p:nvPicPr>
          <p:cNvPr id="20" name="図 19" descr="レストランにいる人たち&#10;&#10;中程度の精度で自動的に生成された説明">
            <a:extLst>
              <a:ext uri="{FF2B5EF4-FFF2-40B4-BE49-F238E27FC236}">
                <a16:creationId xmlns:a16="http://schemas.microsoft.com/office/drawing/2014/main" id="{6A27F153-AFAD-6E10-251B-7B4E77CFB0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92" y="3072063"/>
            <a:ext cx="6762279" cy="450453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6119DA4-AA41-77AF-8276-98BCD576F1EC}"/>
              </a:ext>
            </a:extLst>
          </p:cNvPr>
          <p:cNvSpPr txBox="1"/>
          <p:nvPr/>
        </p:nvSpPr>
        <p:spPr>
          <a:xfrm>
            <a:off x="15660469" y="4953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自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FA3ED41-E5FC-5859-C35F-B337CEA9D36D}"/>
              </a:ext>
            </a:extLst>
          </p:cNvPr>
          <p:cNvSpPr txBox="1"/>
          <p:nvPr/>
        </p:nvSpPr>
        <p:spPr>
          <a:xfrm>
            <a:off x="16954500" y="4953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集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2361305"/>
            <a:ext cx="13893628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57250" y="1047750"/>
            <a:ext cx="13893628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856856" y="904405"/>
            <a:ext cx="13894022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2599" y="8252269"/>
            <a:ext cx="504295" cy="504295"/>
          </a:xfrm>
          <a:custGeom>
            <a:avLst/>
            <a:gdLst/>
            <a:ahLst/>
            <a:cxnLst/>
            <a:rect l="l" t="t" r="r" b="b"/>
            <a:pathLst>
              <a:path w="504295" h="504295">
                <a:moveTo>
                  <a:pt x="0" y="0"/>
                </a:moveTo>
                <a:lnTo>
                  <a:pt x="504295" y="0"/>
                </a:lnTo>
                <a:lnTo>
                  <a:pt x="504295" y="504295"/>
                </a:lnTo>
                <a:lnTo>
                  <a:pt x="0" y="5042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782951" y="8252269"/>
            <a:ext cx="504295" cy="504295"/>
          </a:xfrm>
          <a:custGeom>
            <a:avLst/>
            <a:gdLst/>
            <a:ahLst/>
            <a:cxnLst/>
            <a:rect l="l" t="t" r="r" b="b"/>
            <a:pathLst>
              <a:path w="504295" h="504295">
                <a:moveTo>
                  <a:pt x="0" y="0"/>
                </a:moveTo>
                <a:lnTo>
                  <a:pt x="504295" y="0"/>
                </a:lnTo>
                <a:lnTo>
                  <a:pt x="504295" y="504295"/>
                </a:lnTo>
                <a:lnTo>
                  <a:pt x="0" y="504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36953" y="328962"/>
            <a:ext cx="2440394" cy="2363531"/>
          </a:xfrm>
          <a:custGeom>
            <a:avLst/>
            <a:gdLst/>
            <a:ahLst/>
            <a:cxnLst/>
            <a:rect l="l" t="t" r="r" b="b"/>
            <a:pathLst>
              <a:path w="2440394" h="2363531">
                <a:moveTo>
                  <a:pt x="0" y="0"/>
                </a:moveTo>
                <a:lnTo>
                  <a:pt x="2440393" y="0"/>
                </a:lnTo>
                <a:lnTo>
                  <a:pt x="2440393" y="2363531"/>
                </a:lnTo>
                <a:lnTo>
                  <a:pt x="0" y="2363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091662" y="8080819"/>
            <a:ext cx="7328150" cy="61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9"/>
              </a:lnSpc>
            </a:pPr>
            <a:r>
              <a:rPr lang="en-US" sz="2999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新しいレギュレーションへの対応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61953" y="1199703"/>
            <a:ext cx="854779" cy="72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49196" y="8109128"/>
            <a:ext cx="7328150" cy="61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9"/>
              </a:lnSpc>
            </a:pPr>
            <a:r>
              <a:rPr lang="en-US" sz="2999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スポンサー様との連絡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50461" y="1362798"/>
            <a:ext cx="1430995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23年型　Tokai challenger  </a:t>
            </a:r>
            <a:r>
              <a:rPr lang="en-US" sz="35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製作</a:t>
            </a:r>
            <a:endParaRPr lang="en-US" sz="35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pic>
        <p:nvPicPr>
          <p:cNvPr id="20" name="図 19" descr="人, バイク, 子供, 男 が含まれている画像&#10;&#10;自動的に生成された説明">
            <a:extLst>
              <a:ext uri="{FF2B5EF4-FFF2-40B4-BE49-F238E27FC236}">
                <a16:creationId xmlns:a16="http://schemas.microsoft.com/office/drawing/2014/main" id="{878782DB-C29D-CADB-2450-D2066B4D1D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10134"/>
            <a:ext cx="7328150" cy="488699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AE75328-867C-2BAE-01E3-D81F938A20FF}"/>
              </a:ext>
            </a:extLst>
          </p:cNvPr>
          <p:cNvSpPr txBox="1"/>
          <p:nvPr/>
        </p:nvSpPr>
        <p:spPr>
          <a:xfrm>
            <a:off x="15773400" y="5715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自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53B454-EAE8-C53D-0AC8-0B9ACCC485C3}"/>
              </a:ext>
            </a:extLst>
          </p:cNvPr>
          <p:cNvSpPr txBox="1"/>
          <p:nvPr/>
        </p:nvSpPr>
        <p:spPr>
          <a:xfrm>
            <a:off x="17108269" y="53476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集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B3F188E-5545-0A2F-AE67-4117F6CBBBCE}"/>
              </a:ext>
            </a:extLst>
          </p:cNvPr>
          <p:cNvSpPr txBox="1"/>
          <p:nvPr/>
        </p:nvSpPr>
        <p:spPr>
          <a:xfrm>
            <a:off x="15773688" y="17750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挑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9B65A5-1C7C-6B8E-6072-8BE1840FB2A6}"/>
              </a:ext>
            </a:extLst>
          </p:cNvPr>
          <p:cNvSpPr txBox="1"/>
          <p:nvPr/>
        </p:nvSpPr>
        <p:spPr>
          <a:xfrm>
            <a:off x="17108557" y="177607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成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42A522AE-BF70-F309-6E87-C136C8EAA7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3806" y="2970989"/>
            <a:ext cx="7208980" cy="48153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4080"/>
            <a:ext cx="18288000" cy="12175160"/>
          </a:xfrm>
          <a:custGeom>
            <a:avLst/>
            <a:gdLst/>
            <a:ahLst/>
            <a:cxnLst/>
            <a:rect l="l" t="t" r="r" b="b"/>
            <a:pathLst>
              <a:path w="18288000" h="12175160">
                <a:moveTo>
                  <a:pt x="0" y="0"/>
                </a:moveTo>
                <a:lnTo>
                  <a:pt x="18288000" y="0"/>
                </a:lnTo>
                <a:lnTo>
                  <a:pt x="18288000" y="12175160"/>
                </a:lnTo>
                <a:lnTo>
                  <a:pt x="0" y="1217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57250" y="2361305"/>
            <a:ext cx="13893628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57250" y="1047750"/>
            <a:ext cx="13893628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856856" y="904405"/>
            <a:ext cx="13894022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857250" y="9382595"/>
            <a:ext cx="16573500" cy="0"/>
          </a:xfrm>
          <a:prstGeom prst="line">
            <a:avLst/>
          </a:prstGeom>
          <a:ln w="571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57250" y="9239250"/>
            <a:ext cx="16573500" cy="0"/>
          </a:xfrm>
          <a:prstGeom prst="line">
            <a:avLst/>
          </a:prstGeom>
          <a:ln w="19050" cap="flat">
            <a:solidFill>
              <a:srgbClr val="F4F6F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82599" y="650625"/>
            <a:ext cx="1213487" cy="1720205"/>
            <a:chOff x="0" y="0"/>
            <a:chExt cx="319601" cy="4530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9601" cy="453058"/>
            </a:xfrm>
            <a:custGeom>
              <a:avLst/>
              <a:gdLst/>
              <a:ahLst/>
              <a:cxnLst/>
              <a:rect l="l" t="t" r="r" b="b"/>
              <a:pathLst>
                <a:path w="319601" h="453058">
                  <a:moveTo>
                    <a:pt x="0" y="0"/>
                  </a:moveTo>
                  <a:lnTo>
                    <a:pt x="319601" y="0"/>
                  </a:lnTo>
                  <a:lnTo>
                    <a:pt x="319601" y="453058"/>
                  </a:lnTo>
                  <a:lnTo>
                    <a:pt x="0" y="453058"/>
                  </a:ln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ja-JP" altLang="en-US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601" cy="500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2599" y="8252269"/>
            <a:ext cx="504295" cy="504295"/>
          </a:xfrm>
          <a:custGeom>
            <a:avLst/>
            <a:gdLst/>
            <a:ahLst/>
            <a:cxnLst/>
            <a:rect l="l" t="t" r="r" b="b"/>
            <a:pathLst>
              <a:path w="504295" h="504295">
                <a:moveTo>
                  <a:pt x="0" y="0"/>
                </a:moveTo>
                <a:lnTo>
                  <a:pt x="504295" y="0"/>
                </a:lnTo>
                <a:lnTo>
                  <a:pt x="504295" y="504295"/>
                </a:lnTo>
                <a:lnTo>
                  <a:pt x="0" y="5042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782951" y="8252269"/>
            <a:ext cx="504295" cy="504295"/>
          </a:xfrm>
          <a:custGeom>
            <a:avLst/>
            <a:gdLst/>
            <a:ahLst/>
            <a:cxnLst/>
            <a:rect l="l" t="t" r="r" b="b"/>
            <a:pathLst>
              <a:path w="504295" h="504295">
                <a:moveTo>
                  <a:pt x="0" y="0"/>
                </a:moveTo>
                <a:lnTo>
                  <a:pt x="504295" y="0"/>
                </a:lnTo>
                <a:lnTo>
                  <a:pt x="504295" y="504295"/>
                </a:lnTo>
                <a:lnTo>
                  <a:pt x="0" y="504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36953" y="328962"/>
            <a:ext cx="2440394" cy="2363531"/>
          </a:xfrm>
          <a:custGeom>
            <a:avLst/>
            <a:gdLst/>
            <a:ahLst/>
            <a:cxnLst/>
            <a:rect l="l" t="t" r="r" b="b"/>
            <a:pathLst>
              <a:path w="2440394" h="2363531">
                <a:moveTo>
                  <a:pt x="0" y="0"/>
                </a:moveTo>
                <a:lnTo>
                  <a:pt x="2440393" y="0"/>
                </a:lnTo>
                <a:lnTo>
                  <a:pt x="2440393" y="2363531"/>
                </a:lnTo>
                <a:lnTo>
                  <a:pt x="0" y="2363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ja-JP" altLang="en-US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091662" y="8080819"/>
            <a:ext cx="7328150" cy="61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9"/>
              </a:lnSpc>
            </a:pPr>
            <a:r>
              <a:rPr lang="en-US" sz="2999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三輪への挑戦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61953" y="1199703"/>
            <a:ext cx="854779" cy="72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50A3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49196" y="8109128"/>
            <a:ext cx="7328150" cy="61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9"/>
              </a:lnSpc>
            </a:pPr>
            <a:r>
              <a:rPr lang="en-US" sz="2999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期間内での新車体の完成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50461" y="1348442"/>
            <a:ext cx="1430995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23年型　Tokai challenger  </a:t>
            </a:r>
            <a:r>
              <a:rPr lang="en-US" sz="3500" dirty="0" err="1">
                <a:solidFill>
                  <a:srgbClr val="F4F6FC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製作</a:t>
            </a:r>
            <a:endParaRPr lang="en-US" sz="3500" dirty="0">
              <a:solidFill>
                <a:srgbClr val="F4F6FC"/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pic>
        <p:nvPicPr>
          <p:cNvPr id="19" name="図 18" descr="写真と文字の加工写真&#10;&#10;低い精度で自動的に生成された説明">
            <a:extLst>
              <a:ext uri="{FF2B5EF4-FFF2-40B4-BE49-F238E27FC236}">
                <a16:creationId xmlns:a16="http://schemas.microsoft.com/office/drawing/2014/main" id="{DC0823A4-EF99-B8AF-1E98-EC662AABD7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6" y="3907456"/>
            <a:ext cx="7772400" cy="2381381"/>
          </a:xfrm>
          <a:prstGeom prst="rect">
            <a:avLst/>
          </a:prstGeom>
        </p:spPr>
      </p:pic>
      <p:pic>
        <p:nvPicPr>
          <p:cNvPr id="20" name="図 19" descr="飛行機場の飛行機&#10;&#10;自動的に生成された説明">
            <a:extLst>
              <a:ext uri="{FF2B5EF4-FFF2-40B4-BE49-F238E27FC236}">
                <a16:creationId xmlns:a16="http://schemas.microsoft.com/office/drawing/2014/main" id="{72E5E481-BDE5-D84B-2FC4-39A39F4A4F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812" y="2959380"/>
            <a:ext cx="7239000" cy="481522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4FDAC7F-D984-CA91-ED30-FB3C26BC2049}"/>
              </a:ext>
            </a:extLst>
          </p:cNvPr>
          <p:cNvSpPr txBox="1"/>
          <p:nvPr/>
        </p:nvSpPr>
        <p:spPr>
          <a:xfrm>
            <a:off x="15773400" y="5715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自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C7DF938-1B5D-19DD-B1C8-6F150B736868}"/>
              </a:ext>
            </a:extLst>
          </p:cNvPr>
          <p:cNvSpPr txBox="1"/>
          <p:nvPr/>
        </p:nvSpPr>
        <p:spPr>
          <a:xfrm>
            <a:off x="17108269" y="53476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集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820C795-895F-7BB1-1C3C-7356AC03CD2C}"/>
              </a:ext>
            </a:extLst>
          </p:cNvPr>
          <p:cNvSpPr txBox="1"/>
          <p:nvPr/>
        </p:nvSpPr>
        <p:spPr>
          <a:xfrm>
            <a:off x="15773688" y="17750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挑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C288495-8C69-0AF2-FF1D-8E9EA9913F5B}"/>
              </a:ext>
            </a:extLst>
          </p:cNvPr>
          <p:cNvSpPr txBox="1"/>
          <p:nvPr/>
        </p:nvSpPr>
        <p:spPr>
          <a:xfrm>
            <a:off x="17108557" y="177607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成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6F91A9AEDAAF4D489DA81039524E7E40" ma:contentTypeVersion="20" ma:contentTypeDescription="新しいドキュメントを作成します。" ma:contentTypeScope="" ma:versionID="70c72c83221f26c859a3da96e82740e5">
  <xsd:schema xmlns:xsd="http://www.w3.org/2001/XMLSchema" xmlns:xs="http://www.w3.org/2001/XMLSchema" xmlns:p="http://schemas.microsoft.com/office/2006/metadata/properties" xmlns:ns2="f25e9ac1-8bd1-4a15-be7f-7070df0d4b10" xmlns:ns3="a4632b9e-8ce2-4e6b-ad6d-13c6abab8e5a" targetNamespace="http://schemas.microsoft.com/office/2006/metadata/properties" ma:root="true" ma:fieldsID="57ab8d760556064dda900ada64822f29" ns2:_="" ns3:_="">
    <xsd:import namespace="f25e9ac1-8bd1-4a15-be7f-7070df0d4b10"/>
    <xsd:import namespace="a4632b9e-8ce2-4e6b-ad6d-13c6abab8e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_x77f3__x539f__x60a0__x53f2__x306e__x30d5__x30a1__x30a4__x30eb_" minOccurs="0"/>
                <xsd:element ref="ns2:_x6295__x7a3f__x8005_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e9ac1-8bd1-4a15-be7f-7070df0d4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画像タグ" ma:readOnly="false" ma:fieldId="{5cf76f15-5ced-4ddc-b409-7134ff3c332f}" ma:taxonomyMulti="true" ma:sspId="206697e1-bf83-44d3-8431-b92e58a8cc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_x77f3__x539f__x60a0__x53f2__x306e__x30d5__x30a1__x30a4__x30eb_" ma:index="24" nillable="true" ma:displayName="ファイル" ma:format="Dropdown" ma:internalName="_x77f3__x539f__x60a0__x53f2__x306e__x30d5__x30a1__x30a4__x30eb_">
      <xsd:simpleType>
        <xsd:restriction base="dms:Text">
          <xsd:maxLength value="255"/>
        </xsd:restriction>
      </xsd:simpleType>
    </xsd:element>
    <xsd:element name="_x6295__x7a3f__x8005_" ma:index="25" nillable="true" ma:displayName="投稿者" ma:format="Dropdown" ma:list="UserInfo" ma:SharePointGroup="0" ma:internalName="_x6295__x7a3f__x8005_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32b9e-8ce2-4e6b-ad6d-13c6abab8e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ac70dd2-ad4e-4e91-a7f1-367b9527fae7}" ma:internalName="TaxCatchAll" ma:showField="CatchAllData" ma:web="a4632b9e-8ce2-4e6b-ad6d-13c6abab8e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D895AC-1565-40C3-9B33-EC756CA7DB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5e9ac1-8bd1-4a15-be7f-7070df0d4b10"/>
    <ds:schemaRef ds:uri="a4632b9e-8ce2-4e6b-ad6d-13c6abab8e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740990-F612-4DD4-9715-EF2DC32570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13176</TotalTime>
  <Words>439</Words>
  <Application>Microsoft Office PowerPoint</Application>
  <PresentationFormat>ユーザー設定</PresentationFormat>
  <Paragraphs>154</Paragraphs>
  <Slides>26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2" baseType="lpstr">
      <vt:lpstr>Adobe Heiti Std R</vt:lpstr>
      <vt:lpstr>Arial</vt:lpstr>
      <vt:lpstr>Adobe Fan Heiti Std B</vt:lpstr>
      <vt:lpstr>游ゴシック</vt:lpstr>
      <vt:lpstr>Calibri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東海大学ソーラーカーチーム</dc:title>
  <dc:creator>藤原圭佑</dc:creator>
  <cp:lastModifiedBy>楽 熊林</cp:lastModifiedBy>
  <cp:revision>8</cp:revision>
  <dcterms:created xsi:type="dcterms:W3CDTF">2006-08-16T00:00:00Z</dcterms:created>
  <dcterms:modified xsi:type="dcterms:W3CDTF">2024-02-20T11:09:25Z</dcterms:modified>
  <dc:identifier>DAF8Tk2to5g</dc:identifier>
</cp:coreProperties>
</file>